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88" r:id="rId2"/>
    <p:sldId id="386" r:id="rId3"/>
    <p:sldId id="387" r:id="rId4"/>
  </p:sldIdLst>
  <p:sldSz cx="178816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24" y="84"/>
      </p:cViewPr>
      <p:guideLst>
        <p:guide orient="horz" pos="2880"/>
        <p:guide pos="4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4D986-F70A-4D97-868A-8C720A61AFF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3EC0-1C3A-443C-AAB4-C4E0679E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43EC0-1C3A-443C-AAB4-C4E0679ED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1120" y="3118104"/>
            <a:ext cx="15199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82240" y="5632704"/>
            <a:ext cx="12517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4080" y="2313432"/>
            <a:ext cx="77784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209024" y="2313432"/>
            <a:ext cx="77784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4080" y="402336"/>
            <a:ext cx="16093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080" y="2313432"/>
            <a:ext cx="16093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79744" y="9354312"/>
            <a:ext cx="57221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94080" y="9354312"/>
            <a:ext cx="4112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874752" y="9354312"/>
            <a:ext cx="4112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51880">
        <a:defRPr>
          <a:latin typeface="+mn-lt"/>
          <a:ea typeface="+mn-ea"/>
          <a:cs typeface="+mn-cs"/>
        </a:defRPr>
      </a:lvl2pPr>
      <a:lvl3pPr marL="2103760">
        <a:defRPr>
          <a:latin typeface="+mn-lt"/>
          <a:ea typeface="+mn-ea"/>
          <a:cs typeface="+mn-cs"/>
        </a:defRPr>
      </a:lvl3pPr>
      <a:lvl4pPr marL="3155640">
        <a:defRPr>
          <a:latin typeface="+mn-lt"/>
          <a:ea typeface="+mn-ea"/>
          <a:cs typeface="+mn-cs"/>
        </a:defRPr>
      </a:lvl4pPr>
      <a:lvl5pPr marL="4207520">
        <a:defRPr>
          <a:latin typeface="+mn-lt"/>
          <a:ea typeface="+mn-ea"/>
          <a:cs typeface="+mn-cs"/>
        </a:defRPr>
      </a:lvl5pPr>
      <a:lvl6pPr marL="5259400">
        <a:defRPr>
          <a:latin typeface="+mn-lt"/>
          <a:ea typeface="+mn-ea"/>
          <a:cs typeface="+mn-cs"/>
        </a:defRPr>
      </a:lvl6pPr>
      <a:lvl7pPr marL="6311280">
        <a:defRPr>
          <a:latin typeface="+mn-lt"/>
          <a:ea typeface="+mn-ea"/>
          <a:cs typeface="+mn-cs"/>
        </a:defRPr>
      </a:lvl7pPr>
      <a:lvl8pPr marL="7363160">
        <a:defRPr>
          <a:latin typeface="+mn-lt"/>
          <a:ea typeface="+mn-ea"/>
          <a:cs typeface="+mn-cs"/>
        </a:defRPr>
      </a:lvl8pPr>
      <a:lvl9pPr marL="84150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51880">
        <a:defRPr>
          <a:latin typeface="+mn-lt"/>
          <a:ea typeface="+mn-ea"/>
          <a:cs typeface="+mn-cs"/>
        </a:defRPr>
      </a:lvl2pPr>
      <a:lvl3pPr marL="2103760">
        <a:defRPr>
          <a:latin typeface="+mn-lt"/>
          <a:ea typeface="+mn-ea"/>
          <a:cs typeface="+mn-cs"/>
        </a:defRPr>
      </a:lvl3pPr>
      <a:lvl4pPr marL="3155640">
        <a:defRPr>
          <a:latin typeface="+mn-lt"/>
          <a:ea typeface="+mn-ea"/>
          <a:cs typeface="+mn-cs"/>
        </a:defRPr>
      </a:lvl4pPr>
      <a:lvl5pPr marL="4207520">
        <a:defRPr>
          <a:latin typeface="+mn-lt"/>
          <a:ea typeface="+mn-ea"/>
          <a:cs typeface="+mn-cs"/>
        </a:defRPr>
      </a:lvl5pPr>
      <a:lvl6pPr marL="5259400">
        <a:defRPr>
          <a:latin typeface="+mn-lt"/>
          <a:ea typeface="+mn-ea"/>
          <a:cs typeface="+mn-cs"/>
        </a:defRPr>
      </a:lvl6pPr>
      <a:lvl7pPr marL="6311280">
        <a:defRPr>
          <a:latin typeface="+mn-lt"/>
          <a:ea typeface="+mn-ea"/>
          <a:cs typeface="+mn-cs"/>
        </a:defRPr>
      </a:lvl7pPr>
      <a:lvl8pPr marL="7363160">
        <a:defRPr>
          <a:latin typeface="+mn-lt"/>
          <a:ea typeface="+mn-ea"/>
          <a:cs typeface="+mn-cs"/>
        </a:defRPr>
      </a:lvl8pPr>
      <a:lvl9pPr marL="841504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lrecoverygroup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lrecoveryrgroup@gmail.com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C5DF63-7A9C-4E5E-2D13-B6695B800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248" y="4648200"/>
            <a:ext cx="7010400" cy="4901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EE32C9-0E03-0358-FB1E-105B8FCEC3AF}"/>
              </a:ext>
            </a:extLst>
          </p:cNvPr>
          <p:cNvSpPr txBox="1"/>
          <p:nvPr/>
        </p:nvSpPr>
        <p:spPr>
          <a:xfrm flipH="1">
            <a:off x="11988800" y="685800"/>
            <a:ext cx="457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Announcements p. 1 of  3</a:t>
            </a:r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id="{B87165AD-DDC7-BB87-1FF9-C89E0D0C8B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57448" y="1139231"/>
            <a:ext cx="4572000" cy="33967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0541" algn="ctr">
                <a:solidFill>
                  <a:srgbClr val="00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>
              <a:buNone/>
            </a:pPr>
            <a:r>
              <a:rPr lang="en-US" sz="4107" kern="10" dirty="0">
                <a:solidFill>
                  <a:srgbClr val="0C0C0C"/>
                </a:solidFill>
                <a:latin typeface="Arial Black" panose="020B0A04020102020204" pitchFamily="34" charset="0"/>
              </a:rPr>
              <a:t>THANKSGIVING DAY</a:t>
            </a:r>
          </a:p>
          <a:p>
            <a:pPr algn="ctr" rtl="0">
              <a:buNone/>
            </a:pPr>
            <a:r>
              <a:rPr lang="en-US" sz="4107" kern="10" dirty="0">
                <a:solidFill>
                  <a:srgbClr val="0C0C0C"/>
                </a:solidFill>
                <a:latin typeface="Arial Black" panose="020B0A04020102020204" pitchFamily="34" charset="0"/>
              </a:rPr>
              <a:t>Thursday November 28, 2024</a:t>
            </a:r>
          </a:p>
          <a:p>
            <a:pPr algn="ctr" rtl="0">
              <a:buNone/>
            </a:pPr>
            <a:r>
              <a:rPr lang="en-US" sz="4107" kern="10" dirty="0">
                <a:solidFill>
                  <a:srgbClr val="0C0C0C"/>
                </a:solidFill>
                <a:latin typeface="Arial Black" panose="020B0A04020102020204" pitchFamily="34" charset="0"/>
              </a:rPr>
              <a:t>In-Person Fellowship</a:t>
            </a:r>
          </a:p>
          <a:p>
            <a:pPr algn="ctr" rtl="0">
              <a:buNone/>
            </a:pPr>
            <a:r>
              <a:rPr lang="en-US" sz="4107" kern="10" dirty="0">
                <a:solidFill>
                  <a:srgbClr val="0C0C0C"/>
                </a:solidFill>
                <a:latin typeface="Arial Black" panose="020B0A04020102020204" pitchFamily="34" charset="0"/>
              </a:rPr>
              <a:t>From Noon to 9PM</a:t>
            </a:r>
          </a:p>
          <a:p>
            <a:pPr algn="ctr" rtl="0">
              <a:buNone/>
            </a:pPr>
            <a:r>
              <a:rPr lang="en-US" sz="4107" kern="10" dirty="0">
                <a:solidFill>
                  <a:srgbClr val="0C0C0C"/>
                </a:solidFill>
                <a:latin typeface="Arial Black" panose="020B0A04020102020204" pitchFamily="34" charset="0"/>
              </a:rPr>
              <a:t>Laurel Recovery Group</a:t>
            </a:r>
          </a:p>
          <a:p>
            <a:pPr algn="ctr" rtl="0">
              <a:buNone/>
            </a:pPr>
            <a:r>
              <a:rPr lang="en-US" sz="4107" kern="10" dirty="0">
                <a:solidFill>
                  <a:srgbClr val="0C0C0C"/>
                </a:solidFill>
                <a:latin typeface="Arial Black" panose="020B0A04020102020204" pitchFamily="34" charset="0"/>
              </a:rPr>
              <a:t>368 Main Street, Laurel 20707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4995C-EE2F-1114-7FF7-622193BD8A52}"/>
              </a:ext>
            </a:extLst>
          </p:cNvPr>
          <p:cNvSpPr txBox="1"/>
          <p:nvPr/>
        </p:nvSpPr>
        <p:spPr>
          <a:xfrm>
            <a:off x="624086" y="364910"/>
            <a:ext cx="851423" cy="80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>
              <a:lnSpc>
                <a:spcPts val="5460"/>
              </a:lnSpc>
            </a:pPr>
            <a:r>
              <a:rPr lang="en-US" sz="6000" b="1" spc="-50" dirty="0">
                <a:solidFill>
                  <a:srgbClr val="1F3863"/>
                </a:solidFill>
                <a:latin typeface="Times New Roman"/>
                <a:cs typeface="Times New Roman"/>
              </a:rPr>
              <a:t>1</a:t>
            </a: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1B5CB-42E3-800D-E247-704CAD082CE6}"/>
              </a:ext>
            </a:extLst>
          </p:cNvPr>
          <p:cNvSpPr txBox="1"/>
          <p:nvPr/>
        </p:nvSpPr>
        <p:spPr>
          <a:xfrm>
            <a:off x="1244600" y="2362200"/>
            <a:ext cx="6477000" cy="579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LAUREL RECOVERY GROUP WILL MAINTAIN REGULAR 5:30 PM ONLINE THURSDAY MEETING SCHEDULE FOR THANKSGIVING DAY. INFORMATION ABOUT </a:t>
            </a:r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</a:t>
            </a:r>
            <a:r>
              <a:rPr lang="en-US" sz="3200" b="1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THANKSGIVING DAY MEETINGS CAN BE FOUND AT https://aa-intergroup.org/group-events/thanksgiving-holiday-alcathon/</a:t>
            </a:r>
            <a:endParaRPr lang="en-US" sz="3200" dirty="0">
              <a:solidFill>
                <a:srgbClr val="FF0000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4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600353-152E-0EF5-1C04-723B82304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90785"/>
              </p:ext>
            </p:extLst>
          </p:nvPr>
        </p:nvGraphicFramePr>
        <p:xfrm>
          <a:off x="3688082" y="2569550"/>
          <a:ext cx="10222311" cy="4919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207">
                  <a:extLst>
                    <a:ext uri="{9D8B030D-6E8A-4147-A177-3AD203B41FA5}">
                      <a16:colId xmlns:a16="http://schemas.microsoft.com/office/drawing/2014/main" val="2856822103"/>
                    </a:ext>
                  </a:extLst>
                </a:gridCol>
                <a:gridCol w="9574104">
                  <a:extLst>
                    <a:ext uri="{9D8B030D-6E8A-4147-A177-3AD203B41FA5}">
                      <a16:colId xmlns:a16="http://schemas.microsoft.com/office/drawing/2014/main" val="33474120"/>
                    </a:ext>
                  </a:extLst>
                </a:gridCol>
              </a:tblGrid>
              <a:tr h="4919303">
                <a:tc>
                  <a:txBody>
                    <a:bodyPr/>
                    <a:lstStyle/>
                    <a:p>
                      <a:pPr marL="67945">
                        <a:lnSpc>
                          <a:spcPts val="5460"/>
                        </a:lnSpc>
                      </a:pPr>
                      <a:endParaRPr lang="en-US" sz="7000" b="1" spc="-50" dirty="0">
                        <a:solidFill>
                          <a:srgbClr val="1F386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5460"/>
                        </a:lnSpc>
                      </a:pPr>
                      <a:r>
                        <a:rPr lang="en-US" sz="7000" b="1" spc="-5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7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3705" marR="1698625" indent="190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900" b="1" dirty="0">
                          <a:latin typeface="Times New Roman"/>
                          <a:cs typeface="Times New Roman"/>
                        </a:rPr>
                        <a:t>Laurel</a:t>
                      </a:r>
                      <a:r>
                        <a:rPr sz="29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Recovery</a:t>
                      </a:r>
                      <a:r>
                        <a:rPr sz="2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Group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Steering</a:t>
                      </a:r>
                      <a:r>
                        <a:rPr sz="29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Committee</a:t>
                      </a:r>
                      <a:r>
                        <a:rPr sz="2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Meeting</a:t>
                      </a:r>
                      <a:endParaRPr lang="en-US" sz="2900" b="1" spc="-10" dirty="0">
                        <a:latin typeface="Times New Roman"/>
                        <a:cs typeface="Times New Roman"/>
                      </a:endParaRPr>
                    </a:p>
                    <a:p>
                      <a:pPr marL="1145540" marR="11391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SATURDAY</a:t>
                      </a:r>
                      <a:r>
                        <a:rPr sz="29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900" b="1" spc="-60" dirty="0">
                          <a:latin typeface="Times New Roman"/>
                          <a:cs typeface="Times New Roman"/>
                        </a:rPr>
                        <a:t>DECEMBER 21st</a:t>
                      </a:r>
                      <a:r>
                        <a:rPr lang="en-US" sz="2900" b="1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lang="en-US" sz="2900" b="1" i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145540" marR="11391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2900" b="1" i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At  10AM </a:t>
                      </a:r>
                    </a:p>
                    <a:p>
                      <a:pPr marL="1145540" marR="11391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29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68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Street,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Laurel,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MD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20707</a:t>
                      </a: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170180" marR="1631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900" b="1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LRG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members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welcome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attend.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Secretaries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spc="-2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encouraged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9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attend.</a:t>
                      </a: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900" b="1" dirty="0">
                          <a:latin typeface="Times New Roman"/>
                          <a:cs typeface="Times New Roman"/>
                        </a:rPr>
                        <a:t>If you</a:t>
                      </a:r>
                      <a:r>
                        <a:rPr sz="29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cannot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attend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would</a:t>
                      </a:r>
                      <a:r>
                        <a:rPr sz="29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like</a:t>
                      </a:r>
                      <a:r>
                        <a:rPr sz="29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9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2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item</a:t>
                      </a: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1414145" marR="140970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900" b="1" dirty="0">
                          <a:latin typeface="Times New Roman"/>
                          <a:cs typeface="Times New Roman"/>
                        </a:rPr>
                        <a:t>addressed,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please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send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2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dirty="0">
                          <a:latin typeface="Times New Roman"/>
                          <a:cs typeface="Times New Roman"/>
                        </a:rPr>
                        <a:t>email</a:t>
                      </a:r>
                      <a:r>
                        <a:rPr sz="2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900" b="1" spc="-2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2900" b="1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Laurelrecoverygroup@gmail.com</a:t>
                      </a:r>
                      <a:endParaRPr sz="2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347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5124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97ACDB-F703-FE0E-D3EB-D02224DA21D2}"/>
              </a:ext>
            </a:extLst>
          </p:cNvPr>
          <p:cNvSpPr txBox="1"/>
          <p:nvPr/>
        </p:nvSpPr>
        <p:spPr>
          <a:xfrm flipH="1">
            <a:off x="12319896" y="986118"/>
            <a:ext cx="457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Announcements p.2 of  3</a:t>
            </a:r>
          </a:p>
        </p:txBody>
      </p:sp>
    </p:spTree>
    <p:extLst>
      <p:ext uri="{BB962C8B-B14F-4D97-AF65-F5344CB8AC3E}">
        <p14:creationId xmlns:p14="http://schemas.microsoft.com/office/powerpoint/2010/main" val="380182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813B00-21BA-5BAA-D2F2-892536BEC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68430"/>
              </p:ext>
            </p:extLst>
          </p:nvPr>
        </p:nvGraphicFramePr>
        <p:xfrm>
          <a:off x="3829180" y="2460837"/>
          <a:ext cx="10223244" cy="431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207">
                  <a:extLst>
                    <a:ext uri="{9D8B030D-6E8A-4147-A177-3AD203B41FA5}">
                      <a16:colId xmlns:a16="http://schemas.microsoft.com/office/drawing/2014/main" val="571158752"/>
                    </a:ext>
                  </a:extLst>
                </a:gridCol>
                <a:gridCol w="9575037">
                  <a:extLst>
                    <a:ext uri="{9D8B030D-6E8A-4147-A177-3AD203B41FA5}">
                      <a16:colId xmlns:a16="http://schemas.microsoft.com/office/drawing/2014/main" val="2297716609"/>
                    </a:ext>
                  </a:extLst>
                </a:gridCol>
              </a:tblGrid>
              <a:tr h="2336715">
                <a:tc>
                  <a:txBody>
                    <a:bodyPr/>
                    <a:lstStyle/>
                    <a:p>
                      <a:pPr algn="ctr">
                        <a:lnSpc>
                          <a:spcPts val="5460"/>
                        </a:lnSpc>
                      </a:pPr>
                      <a:endParaRPr lang="en-US" sz="7000" b="1" spc="-50" dirty="0">
                        <a:solidFill>
                          <a:srgbClr val="1F386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5460"/>
                        </a:lnSpc>
                      </a:pPr>
                      <a:r>
                        <a:rPr lang="en-US" sz="7000" b="1" spc="-5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7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4705" marR="808355" indent="1066800" algn="l">
                        <a:lnSpc>
                          <a:spcPts val="2070"/>
                        </a:lnSpc>
                        <a:spcBef>
                          <a:spcPts val="45"/>
                        </a:spcBef>
                      </a:pPr>
                      <a:endParaRPr lang="en-US" sz="2600" dirty="0"/>
                    </a:p>
                    <a:p>
                      <a:pPr marL="814705" marR="808355" indent="1066800" algn="just">
                        <a:lnSpc>
                          <a:spcPts val="2070"/>
                        </a:lnSpc>
                        <a:spcBef>
                          <a:spcPts val="45"/>
                        </a:spcBef>
                      </a:pPr>
                      <a:r>
                        <a:rPr lang="en-US" sz="2600" b="1" dirty="0">
                          <a:latin typeface="Times New Roman"/>
                          <a:cs typeface="Times New Roman"/>
                        </a:rPr>
                        <a:t>        SERVICE OPPORTUNITY</a:t>
                      </a:r>
                    </a:p>
                    <a:p>
                      <a:pPr marL="814705" marR="808355" indent="1066800" algn="just">
                        <a:lnSpc>
                          <a:spcPts val="2070"/>
                        </a:lnSpc>
                        <a:spcBef>
                          <a:spcPts val="45"/>
                        </a:spcBef>
                      </a:pPr>
                      <a:r>
                        <a:rPr lang="en-US" sz="2600" b="1" dirty="0">
                          <a:latin typeface="Times New Roman"/>
                          <a:cs typeface="Times New Roman"/>
                        </a:rPr>
                        <a:t>        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ZOOM</a:t>
                      </a:r>
                      <a:r>
                        <a:rPr sz="2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TECHS</a:t>
                      </a:r>
                      <a:r>
                        <a:rPr sz="2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-10" dirty="0">
                          <a:latin typeface="Times New Roman"/>
                          <a:cs typeface="Times New Roman"/>
                        </a:rPr>
                        <a:t>NEEDED.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marL="1572895">
                        <a:lnSpc>
                          <a:spcPts val="1970"/>
                        </a:lnSpc>
                      </a:pPr>
                      <a:r>
                        <a:rPr lang="en-US" sz="2600" b="1" dirty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PC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Mac,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-10" dirty="0">
                          <a:latin typeface="Times New Roman"/>
                          <a:cs typeface="Times New Roman"/>
                        </a:rPr>
                        <a:t>TRAIN.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marL="2632075" marR="213360" indent="-2413000">
                        <a:lnSpc>
                          <a:spcPts val="20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Send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email</a:t>
                      </a:r>
                      <a:r>
                        <a:rPr sz="2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laurelrecoveryrgroup </a:t>
                      </a:r>
                      <a:r>
                        <a:rPr sz="2600" b="1" u="sng" dirty="0">
                          <a:solidFill>
                            <a:srgbClr val="1F3863"/>
                          </a:solidFill>
                          <a:uFill>
                            <a:solidFill>
                              <a:srgbClr val="1F3863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@gmail.com</a:t>
                      </a:r>
                      <a:r>
                        <a:rPr sz="2600" b="1" u="none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  <a:hlinkClick r:id="rId2"/>
                        </a:rPr>
                        <a:t>,</a:t>
                      </a:r>
                      <a:r>
                        <a:rPr sz="2600" b="1" u="none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u="none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600" b="1" u="none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u="none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notify</a:t>
                      </a:r>
                      <a:r>
                        <a:rPr sz="2600" b="1" u="none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u="none" spc="-2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600" b="1" u="none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tech</a:t>
                      </a:r>
                      <a:r>
                        <a:rPr sz="2600" b="1" u="none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u="none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600" b="1" u="none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duty.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382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592476"/>
                  </a:ext>
                </a:extLst>
              </a:tr>
              <a:tr h="1980015">
                <a:tc>
                  <a:txBody>
                    <a:bodyPr/>
                    <a:lstStyle/>
                    <a:p>
                      <a:pPr algn="ctr">
                        <a:lnSpc>
                          <a:spcPts val="5470"/>
                        </a:lnSpc>
                      </a:pPr>
                      <a:endParaRPr lang="en-US" sz="7000" b="1" spc="-50" dirty="0">
                        <a:solidFill>
                          <a:srgbClr val="1F386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5470"/>
                        </a:lnSpc>
                      </a:pPr>
                      <a:r>
                        <a:rPr lang="en-US" sz="7000" b="1" spc="-5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7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 marL="322580" marR="313690" algn="ctr">
                        <a:lnSpc>
                          <a:spcPct val="9580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2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find</a:t>
                      </a:r>
                      <a:r>
                        <a:rPr sz="2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resources,</a:t>
                      </a: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2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events,</a:t>
                      </a:r>
                      <a:r>
                        <a:rPr sz="2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additional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2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meeting’s</a:t>
                      </a:r>
                      <a:r>
                        <a:rPr sz="2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chat,</a:t>
                      </a:r>
                      <a:r>
                        <a:rPr sz="2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600" b="1" spc="-25" dirty="0">
                          <a:latin typeface="Times New Roman"/>
                          <a:cs typeface="Times New Roman"/>
                        </a:rPr>
                        <a:t> our </a:t>
                      </a:r>
                      <a:r>
                        <a:rPr sz="2600" b="1" i="1" dirty="0">
                          <a:latin typeface="Times New Roman"/>
                          <a:cs typeface="Times New Roman"/>
                        </a:rPr>
                        <a:t>remarkable</a:t>
                      </a:r>
                      <a:r>
                        <a:rPr sz="2600" b="1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latin typeface="Times New Roman"/>
                          <a:cs typeface="Times New Roman"/>
                        </a:rPr>
                        <a:t>website</a:t>
                      </a:r>
                      <a:r>
                        <a:rPr sz="2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u="sng" spc="-10" dirty="0">
                          <a:solidFill>
                            <a:srgbClr val="4471C4"/>
                          </a:solidFill>
                          <a:uFill>
                            <a:solidFill>
                              <a:srgbClr val="4471C4"/>
                            </a:solidFill>
                          </a:uFill>
                          <a:latin typeface="Times New Roman"/>
                          <a:cs typeface="Times New Roman"/>
                        </a:rPr>
                        <a:t>laurelrecovery.org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1973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24624B-7511-5C77-3E0C-ED04A9679E4D}"/>
              </a:ext>
            </a:extLst>
          </p:cNvPr>
          <p:cNvSpPr txBox="1"/>
          <p:nvPr/>
        </p:nvSpPr>
        <p:spPr>
          <a:xfrm flipH="1">
            <a:off x="12319896" y="986118"/>
            <a:ext cx="457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Announcements p. 3 of 3</a:t>
            </a:r>
          </a:p>
        </p:txBody>
      </p:sp>
    </p:spTree>
    <p:extLst>
      <p:ext uri="{BB962C8B-B14F-4D97-AF65-F5344CB8AC3E}">
        <p14:creationId xmlns:p14="http://schemas.microsoft.com/office/powerpoint/2010/main" val="23772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201</Words>
  <Application>Microsoft Office PowerPoint</Application>
  <PresentationFormat>Custom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 Black</vt:lpstr>
      <vt:lpstr>Berlin Sans FB Demi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Jeanne O'Neil</dc:creator>
  <cp:lastModifiedBy>Jeanne O'Neil</cp:lastModifiedBy>
  <cp:revision>18</cp:revision>
  <dcterms:created xsi:type="dcterms:W3CDTF">2024-09-01T12:03:05Z</dcterms:created>
  <dcterms:modified xsi:type="dcterms:W3CDTF">2024-11-17T13:33:22Z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2024-09-01T00:00:00Z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2024-09-01T00:00:00Z</vt:filetime>
  </property>
  <property fmtid="{D5CDD505-2E9C-101B-9397-08002B2CF9AE}" pid="5" name="Producer">
    <vt:lpwstr>Microsoft® Word for Microsoft 365</vt:lpwstr>
  </property>
</Properties>
</file>