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1" r:id="rId2"/>
  </p:sldIdLst>
  <p:sldSz cx="12192000" cy="6858000"/>
  <p:notesSz cx="12192000" cy="6858000"/>
  <p:defaultTextStyle>
    <a:defPPr>
      <a:defRPr kern="0"/>
    </a:defPPr>
  </p:defaultTextStyle>
  <p:extLst>
    <p:ext uri="{521415D9-36F7-43E2-AB2F-B90AF26B5E84}">
      <p14:sectionLst xmlns:p14="http://schemas.microsoft.com/office/powerpoint/2010/main">
        <p14:section name="Untitled Section" id="{D2E9D950-9B3F-48CB-8E33-F9648390D9F6}">
          <p14:sldIdLst>
            <p14:sldId id="26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533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876" y="2125980"/>
            <a:ext cx="10368598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9752" y="3840480"/>
            <a:ext cx="8538845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917" y="1577340"/>
            <a:ext cx="5306282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82150" y="1577340"/>
            <a:ext cx="5306282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10/18/2026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10/18/2026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10/18/2026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296150" y="284429"/>
            <a:ext cx="2995929" cy="3937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917" y="1577340"/>
            <a:ext cx="10978515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7439" y="6377940"/>
            <a:ext cx="3903472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917" y="6377940"/>
            <a:ext cx="28056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82812" y="6377940"/>
            <a:ext cx="28056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laurelrecoverygroup@gmail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FEF02305-E463-5852-0389-461CCB955B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16062A36-9B99-4846-E866-3481182080C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091084" y="217394"/>
            <a:ext cx="4653279" cy="38408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/>
              <a:t>Announcements,</a:t>
            </a:r>
            <a:r>
              <a:rPr spc="140" dirty="0"/>
              <a:t> </a:t>
            </a:r>
            <a:r>
              <a:rPr dirty="0"/>
              <a:t>p.</a:t>
            </a:r>
            <a:r>
              <a:rPr spc="140" dirty="0"/>
              <a:t> </a:t>
            </a:r>
            <a:r>
              <a:rPr lang="en-US" spc="140" dirty="0"/>
              <a:t>1</a:t>
            </a:r>
            <a:r>
              <a:rPr dirty="0"/>
              <a:t>of</a:t>
            </a:r>
            <a:r>
              <a:rPr spc="120" dirty="0"/>
              <a:t> </a:t>
            </a:r>
            <a:r>
              <a:rPr lang="en-US" spc="120" dirty="0"/>
              <a:t>1 </a:t>
            </a:r>
            <a:endParaRPr sz="1100" dirty="0"/>
          </a:p>
        </p:txBody>
      </p:sp>
      <p:graphicFrame>
        <p:nvGraphicFramePr>
          <p:cNvPr id="4" name="object 4">
            <a:extLst>
              <a:ext uri="{FF2B5EF4-FFF2-40B4-BE49-F238E27FC236}">
                <a16:creationId xmlns:a16="http://schemas.microsoft.com/office/drawing/2014/main" id="{58287F72-943E-BA67-859D-A4F437A5E4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4215726"/>
              </p:ext>
            </p:extLst>
          </p:nvPr>
        </p:nvGraphicFramePr>
        <p:xfrm>
          <a:off x="329503" y="1160716"/>
          <a:ext cx="10058400" cy="2895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9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617032">
                <a:tc>
                  <a:txBody>
                    <a:bodyPr/>
                    <a:lstStyle/>
                    <a:p>
                      <a:pPr marR="84455" algn="ctr">
                        <a:lnSpc>
                          <a:spcPts val="1839"/>
                        </a:lnSpc>
                      </a:pPr>
                      <a:r>
                        <a:rPr lang="en-US" sz="1800" b="1" dirty="0">
                          <a:latin typeface="Arial Black" panose="020B0A04020102020204" pitchFamily="34" charset="0"/>
                          <a:cs typeface="Arial"/>
                        </a:rPr>
                        <a:t>1.</a:t>
                      </a:r>
                      <a:endParaRPr sz="1800" b="1" dirty="0"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0485" marR="376555" lvl="0" indent="0" defTabSz="914400" eaLnBrk="1" fontAlgn="auto" latinLnBrk="0" hangingPunct="1">
                        <a:lnSpc>
                          <a:spcPct val="98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The</a:t>
                      </a:r>
                      <a:r>
                        <a:rPr kumimoji="0" lang="en-US" sz="1800" b="0" i="0" u="none" strike="noStrike" kern="0" cap="none" spc="13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next</a:t>
                      </a:r>
                      <a:r>
                        <a:rPr kumimoji="0" lang="en-US" sz="1800" b="0" i="0" u="none" strike="noStrike" kern="0" cap="none" spc="12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regular </a:t>
                      </a: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Laurel</a:t>
                      </a:r>
                      <a:r>
                        <a:rPr kumimoji="0" lang="en-US" sz="1800" b="0" i="0" u="none" strike="noStrike" kern="0" cap="none" spc="10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Recovery</a:t>
                      </a:r>
                      <a:r>
                        <a:rPr kumimoji="0" lang="en-US" sz="1800" b="0" i="0" u="none" strike="noStrike" kern="0" cap="none" spc="8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Group</a:t>
                      </a:r>
                      <a:r>
                        <a:rPr kumimoji="0" lang="en-US" sz="1800" b="0" i="0" u="none" strike="noStrike" kern="0" cap="none" spc="12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Service</a:t>
                      </a:r>
                      <a:r>
                        <a:rPr kumimoji="0" lang="en-US" sz="1800" b="0" i="0" u="none" strike="noStrike" kern="0" cap="none" spc="12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Committee meeting is</a:t>
                      </a:r>
                      <a:r>
                        <a:rPr kumimoji="0" lang="en-US" sz="1800" b="0" i="0" u="none" strike="noStrike" kern="0" cap="none" spc="13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scheduled</a:t>
                      </a:r>
                      <a:r>
                        <a:rPr kumimoji="0" lang="en-US" sz="1800" b="0" i="0" u="none" strike="noStrike" kern="0" cap="none" spc="12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for</a:t>
                      </a:r>
                      <a:r>
                        <a:rPr kumimoji="0" lang="en-US" sz="1800" b="0" i="0" u="none" strike="noStrike" kern="0" cap="none" spc="145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sz="1800" b="1" i="0" u="none" strike="noStrike" kern="0" cap="none" spc="-1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Saturday </a:t>
                      </a:r>
                      <a:r>
                        <a:rPr kumimoji="0" lang="en-US" sz="1800" b="1" i="0" u="none" strike="noStrike" kern="0" cap="none" spc="-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November 21</a:t>
                      </a:r>
                      <a:r>
                        <a:rPr kumimoji="0" lang="en-US" sz="1800" b="1" i="0" u="none" strike="noStrike" kern="0" cap="none" spc="-10" normalizeH="0" baseline="30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st</a:t>
                      </a:r>
                      <a:r>
                        <a:rPr kumimoji="0" lang="en-US" sz="1800" b="1" i="0" u="none" strike="noStrike" kern="0" cap="none" spc="-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, at 10AM</a:t>
                      </a:r>
                      <a:r>
                        <a:rPr kumimoji="0" lang="en-US" sz="1800" b="0" i="0" u="none" strike="noStrike" kern="0" cap="none" spc="-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Due to the temporary closure of LRG’s Main Street location, the meeting will be virtual.  </a:t>
                      </a: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All</a:t>
                      </a:r>
                      <a:r>
                        <a:rPr kumimoji="0" lang="en-US" sz="1800" b="0" i="0" u="none" strike="noStrike" kern="0" cap="none" spc="114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Laurel</a:t>
                      </a:r>
                      <a:r>
                        <a:rPr kumimoji="0" lang="en-US" sz="1800" b="0" i="0" u="none" strike="noStrike" kern="0" cap="none" spc="7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sz="1800" b="0" i="0" u="none" strike="noStrike" kern="0" cap="none" spc="-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Recovery </a:t>
                      </a: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members</a:t>
                      </a:r>
                      <a:r>
                        <a:rPr kumimoji="0" lang="en-US" sz="1800" b="0" i="0" u="none" strike="noStrike" kern="0" cap="none" spc="12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are</a:t>
                      </a:r>
                      <a:r>
                        <a:rPr kumimoji="0" lang="en-US" sz="1800" b="0" i="0" u="none" strike="noStrike" kern="0" cap="none" spc="12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welcome</a:t>
                      </a:r>
                      <a:r>
                        <a:rPr kumimoji="0" lang="en-US" sz="1800" b="0" i="0" u="none" strike="noStrike" kern="0" cap="none" spc="12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to</a:t>
                      </a:r>
                      <a:r>
                        <a:rPr kumimoji="0" lang="en-US" sz="1800" b="0" i="0" u="none" strike="noStrike" kern="0" cap="none" spc="1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attend,</a:t>
                      </a:r>
                      <a:r>
                        <a:rPr kumimoji="0" lang="en-US" sz="1800" b="0" i="0" u="none" strike="noStrike" kern="0" cap="none" spc="9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secretaries</a:t>
                      </a:r>
                      <a:r>
                        <a:rPr kumimoji="0" lang="en-US" sz="1800" b="0" i="0" u="none" strike="noStrike" kern="0" cap="none" spc="12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are</a:t>
                      </a:r>
                      <a:r>
                        <a:rPr kumimoji="0" lang="en-US" sz="1800" b="0" i="0" u="none" strike="noStrike" kern="0" cap="none" spc="12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encouraged</a:t>
                      </a:r>
                      <a:r>
                        <a:rPr kumimoji="0" lang="en-US" sz="1800" b="0" i="0" u="none" strike="noStrike" kern="0" cap="none" spc="114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to</a:t>
                      </a:r>
                      <a:r>
                        <a:rPr kumimoji="0" lang="en-US" sz="1800" b="0" i="0" u="none" strike="noStrike" kern="0" cap="none" spc="114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attend and have a vote.</a:t>
                      </a:r>
                      <a:r>
                        <a:rPr kumimoji="0" lang="en-US" sz="1800" b="0" i="0" u="none" strike="noStrike" kern="0" cap="none" spc="13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If</a:t>
                      </a:r>
                      <a:r>
                        <a:rPr kumimoji="0" lang="en-US" sz="1800" b="0" i="0" u="none" strike="noStrike" kern="0" cap="none" spc="16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sz="1800" b="0" i="0" u="none" strike="noStrike" kern="0" cap="none" spc="-2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you </a:t>
                      </a: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cannot</a:t>
                      </a:r>
                      <a:r>
                        <a:rPr kumimoji="0" lang="en-US" sz="1800" b="0" i="0" u="none" strike="noStrike" kern="0" cap="none" spc="10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attend</a:t>
                      </a:r>
                      <a:r>
                        <a:rPr kumimoji="0" lang="en-US" sz="1800" b="0" i="0" u="none" strike="noStrike" kern="0" cap="none" spc="9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and</a:t>
                      </a:r>
                      <a:r>
                        <a:rPr kumimoji="0" lang="en-US" sz="1800" b="0" i="0" u="none" strike="noStrike" kern="0" cap="none" spc="9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would</a:t>
                      </a:r>
                      <a:r>
                        <a:rPr kumimoji="0" lang="en-US" sz="1800" b="0" i="0" u="none" strike="noStrike" kern="0" cap="none" spc="10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like</a:t>
                      </a:r>
                      <a:r>
                        <a:rPr kumimoji="0" lang="en-US" sz="1800" b="0" i="0" u="none" strike="noStrike" kern="0" cap="none" spc="1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to</a:t>
                      </a:r>
                      <a:r>
                        <a:rPr kumimoji="0" lang="en-US" sz="1800" b="0" i="0" u="none" strike="noStrike" kern="0" cap="none" spc="13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have</a:t>
                      </a:r>
                      <a:r>
                        <a:rPr kumimoji="0" lang="en-US" sz="1800" b="0" i="0" u="none" strike="noStrike" kern="0" cap="none" spc="10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an</a:t>
                      </a:r>
                      <a:r>
                        <a:rPr kumimoji="0" lang="en-US" sz="1800" b="0" i="0" u="none" strike="noStrike" kern="0" cap="none" spc="10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item</a:t>
                      </a:r>
                      <a:r>
                        <a:rPr kumimoji="0" lang="en-US" sz="1800" b="0" i="0" u="none" strike="noStrike" kern="0" cap="none" spc="8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addressed,</a:t>
                      </a:r>
                      <a:r>
                        <a:rPr kumimoji="0" lang="en-US" sz="1800" b="0" i="0" u="none" strike="noStrike" kern="0" cap="none" spc="8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please</a:t>
                      </a:r>
                      <a:r>
                        <a:rPr kumimoji="0" lang="en-US" sz="1800" b="0" i="0" u="none" strike="noStrike" kern="0" cap="none" spc="10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send</a:t>
                      </a:r>
                      <a:r>
                        <a:rPr kumimoji="0" lang="en-US" sz="1800" b="0" i="0" u="none" strike="noStrike" kern="0" cap="none" spc="9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an</a:t>
                      </a:r>
                      <a:r>
                        <a:rPr kumimoji="0" lang="en-US" sz="1800" b="0" i="0" u="none" strike="noStrike" kern="0" cap="none" spc="10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email</a:t>
                      </a:r>
                      <a:r>
                        <a:rPr kumimoji="0" lang="en-US" sz="1800" b="0" i="0" u="none" strike="noStrike" kern="0" cap="none" spc="7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sz="1800" b="0" i="0" u="none" strike="noStrike" kern="0" cap="none" spc="-2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to </a:t>
                      </a:r>
                      <a:r>
                        <a:rPr kumimoji="0" lang="en-US" sz="1800" b="0" i="0" u="sng" strike="noStrike" kern="0" cap="none" spc="-10" normalizeH="0" baseline="0" noProof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>
                            <a:solidFill>
                              <a:srgbClr val="0000FF"/>
                            </a:solidFill>
                          </a:u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laurelrecoverygroup@gmail.com</a:t>
                      </a:r>
                      <a:r>
                        <a:rPr kumimoji="0" lang="en-US" sz="1800" b="0" i="0" u="none" strike="noStrike" kern="0" cap="none" spc="-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</a:t>
                      </a:r>
                      <a:endParaRPr kumimoji="0" lang="en-US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1143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57988911"/>
                  </a:ext>
                </a:extLst>
              </a:tr>
              <a:tr h="1254633">
                <a:tc>
                  <a:txBody>
                    <a:bodyPr/>
                    <a:lstStyle/>
                    <a:p>
                      <a:pPr marR="84455" algn="ctr">
                        <a:lnSpc>
                          <a:spcPts val="1839"/>
                        </a:lnSpc>
                      </a:pPr>
                      <a:r>
                        <a:rPr lang="en-US" sz="1800" b="1" dirty="0">
                          <a:latin typeface="Arial Black" panose="020B0A04020102020204" pitchFamily="34" charset="0"/>
                          <a:cs typeface="Arial"/>
                        </a:rPr>
                        <a:t>2.</a:t>
                      </a:r>
                      <a:endParaRPr sz="1800" b="1" dirty="0"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0485" marR="973455" lvl="0" indent="0" defTabSz="914400" eaLnBrk="1" fontAlgn="auto" latinLnBrk="0" hangingPunct="1">
                        <a:lnSpc>
                          <a:spcPct val="98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0" cap="none" spc="5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You</a:t>
                      </a:r>
                      <a:r>
                        <a:rPr kumimoji="0" lang="en-US" sz="1800" b="0" i="0" u="none" strike="noStrike" kern="0" cap="none" spc="7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sz="1800" b="0" i="0" u="none" strike="noStrike" kern="0" cap="none" spc="5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will</a:t>
                      </a:r>
                      <a:r>
                        <a:rPr kumimoji="0" lang="en-US" sz="1800" b="0" i="0" u="none" strike="noStrike" kern="0" cap="none" spc="9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find</a:t>
                      </a:r>
                      <a:r>
                        <a:rPr kumimoji="0" lang="en-US" sz="1800" b="0" i="0" u="none" strike="noStrike" kern="0" cap="none" spc="7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sz="1800" b="0" i="0" u="none" strike="noStrike" kern="0" cap="none" spc="5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resources,</a:t>
                      </a:r>
                      <a:r>
                        <a:rPr kumimoji="0" lang="en-US" sz="1800" b="0" i="0" u="none" strike="noStrike" kern="0" cap="none" spc="9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sz="1800" b="0" i="0" u="none" strike="noStrike" kern="0" cap="none" spc="5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information</a:t>
                      </a:r>
                      <a:r>
                        <a:rPr kumimoji="0" lang="en-US" sz="1800" b="0" i="0" u="none" strike="noStrike" kern="0" cap="none" spc="37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sz="1800" b="0" i="0" u="none" strike="noStrike" kern="0" cap="none" spc="5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about</a:t>
                      </a:r>
                      <a:r>
                        <a:rPr kumimoji="0" lang="en-US" sz="1800" b="0" i="0" u="none" strike="noStrike" kern="0" cap="none" spc="1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sz="1800" b="0" i="0" u="none" strike="noStrike" kern="0" cap="none" spc="5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other </a:t>
                      </a: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events, fellowship events,  service opportunities, etc. ,</a:t>
                      </a:r>
                      <a:r>
                        <a:rPr kumimoji="0" lang="en-US" sz="1800" b="0" i="0" u="none" strike="noStrike" kern="0" cap="none" spc="28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and</a:t>
                      </a:r>
                      <a:r>
                        <a:rPr kumimoji="0" lang="en-US" sz="1800" b="0" i="0" u="none" strike="noStrike" kern="0" cap="none" spc="29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sz="1800" b="0" i="0" u="none" strike="noStrike" kern="0" cap="none" spc="-1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additional </a:t>
                      </a: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information</a:t>
                      </a:r>
                      <a:r>
                        <a:rPr kumimoji="0" lang="en-US" sz="1800" b="0" i="0" u="none" strike="noStrike" kern="0" cap="none" spc="8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</a:t>
                      </a:r>
                      <a:r>
                        <a:rPr kumimoji="0" lang="en-US" sz="1800" b="0" i="0" u="none" strike="noStrike" kern="0" cap="none" spc="28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this</a:t>
                      </a:r>
                      <a:r>
                        <a:rPr kumimoji="0" lang="en-US" sz="1800" b="0" i="0" u="none" strike="noStrike" kern="0" cap="none" spc="33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meeting’s</a:t>
                      </a:r>
                      <a:r>
                        <a:rPr kumimoji="0" lang="en-US" sz="1800" b="0" i="0" u="none" strike="noStrike" kern="0" cap="none" spc="7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sz="1800" b="0" i="0" u="none" strike="noStrike" kern="0" cap="none" spc="5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chat,</a:t>
                      </a:r>
                      <a:r>
                        <a:rPr kumimoji="0" lang="en-US" sz="1800" b="0" i="0" u="none" strike="noStrike" kern="0" cap="none" spc="8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sz="1800" b="0" i="0" u="none" strike="noStrike" kern="0" cap="none" spc="6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on</a:t>
                      </a:r>
                      <a:r>
                        <a:rPr kumimoji="0" lang="en-US" sz="1800" b="0" i="0" u="none" strike="noStrike" kern="0" cap="none" spc="7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sz="1800" b="0" i="0" u="none" strike="noStrike" kern="0" cap="none" spc="5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our</a:t>
                      </a:r>
                      <a:r>
                        <a:rPr kumimoji="0" lang="en-US" sz="1800" b="0" i="0" u="none" strike="noStrike" kern="0" cap="none" spc="114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sz="1800" b="0" i="0" u="none" strike="noStrike" kern="0" cap="none" spc="5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remarkable</a:t>
                      </a:r>
                      <a:r>
                        <a:rPr kumimoji="0" lang="en-US" sz="1800" b="0" i="0" u="none" strike="noStrike" kern="0" cap="none" spc="9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sz="1800" b="0" i="0" u="none" strike="noStrike" kern="0" cap="none" spc="5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website </a:t>
                      </a:r>
                      <a:r>
                        <a:rPr kumimoji="0" lang="en-US" sz="1800" b="0" i="0" u="none" strike="noStrike" kern="0" cap="none" spc="4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laurelrecovery.org, and in the Laurel Recovery Group WhatsApp.</a:t>
                      </a:r>
                      <a:endParaRPr kumimoji="0" lang="en-US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1143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4364502"/>
                  </a:ext>
                </a:extLst>
              </a:tr>
            </a:tbl>
          </a:graphicData>
        </a:graphic>
      </p:graphicFrame>
      <p:sp>
        <p:nvSpPr>
          <p:cNvPr id="5" name="object 5">
            <a:extLst>
              <a:ext uri="{FF2B5EF4-FFF2-40B4-BE49-F238E27FC236}">
                <a16:creationId xmlns:a16="http://schemas.microsoft.com/office/drawing/2014/main" id="{A4A4145D-6184-E759-0D9D-8C14C43F9D03}"/>
              </a:ext>
            </a:extLst>
          </p:cNvPr>
          <p:cNvSpPr/>
          <p:nvPr/>
        </p:nvSpPr>
        <p:spPr>
          <a:xfrm>
            <a:off x="1861439" y="6652259"/>
            <a:ext cx="1838960" cy="18415"/>
          </a:xfrm>
          <a:custGeom>
            <a:avLst/>
            <a:gdLst/>
            <a:ahLst/>
            <a:cxnLst/>
            <a:rect l="l" t="t" r="r" b="b"/>
            <a:pathLst>
              <a:path w="1838960" h="18415">
                <a:moveTo>
                  <a:pt x="1838833" y="0"/>
                </a:moveTo>
                <a:lnTo>
                  <a:pt x="0" y="0"/>
                </a:lnTo>
                <a:lnTo>
                  <a:pt x="0" y="18288"/>
                </a:lnTo>
                <a:lnTo>
                  <a:pt x="1838833" y="18288"/>
                </a:lnTo>
                <a:lnTo>
                  <a:pt x="183883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E29ACC3-7DDC-3CFE-379B-E6C22CBE3D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00" y="113726"/>
            <a:ext cx="3682303" cy="557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9221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631</TotalTime>
  <Words>133</Words>
  <Application>Microsoft Office PowerPoint</Application>
  <PresentationFormat>Widescreen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Arial Black</vt:lpstr>
      <vt:lpstr>Calibri</vt:lpstr>
      <vt:lpstr>Office Theme</vt:lpstr>
      <vt:lpstr>Announcements, p. 1of 1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Jeanne O'Neil</dc:creator>
  <cp:lastModifiedBy>Jeanne O'Neil</cp:lastModifiedBy>
  <cp:revision>99</cp:revision>
  <dcterms:created xsi:type="dcterms:W3CDTF">2025-09-22T14:00:49Z</dcterms:created>
  <dcterms:modified xsi:type="dcterms:W3CDTF">2026-10-18T10:20:36Z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2025-09-22T00:00:00Z</vt:filetime>
  </property>
  <property fmtid="{D5CDD505-2E9C-101B-9397-08002B2CF9AE}" pid="3" name="Creator">
    <vt:lpwstr>Microsoft® Word for Microsoft 365</vt:lpwstr>
  </property>
  <property fmtid="{D5CDD505-2E9C-101B-9397-08002B2CF9AE}" pid="4" name="LastSaved">
    <vt:filetime>2025-09-22T00:00:00Z</vt:filetime>
  </property>
  <property fmtid="{D5CDD505-2E9C-101B-9397-08002B2CF9AE}" pid="5" name="Producer">
    <vt:lpwstr>Microsoft® Word for Microsoft 365</vt:lpwstr>
  </property>
</Properties>
</file>