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62" r:id="rId3"/>
  </p:sldIdLst>
  <p:sldSz cx="12192000" cy="6858000"/>
  <p:notesSz cx="12192000" cy="6858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Untitled Section" id="{D2E9D950-9B3F-48CB-8E33-F9648390D9F6}">
          <p14:sldIdLst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33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96150" y="284429"/>
            <a:ext cx="2995929" cy="39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laurelrecoverygroup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F02305-E463-5852-0389-461CCB955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6062A36-9B99-4846-E866-3481182080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1084" y="217394"/>
            <a:ext cx="4653279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Announcements,</a:t>
            </a:r>
            <a:r>
              <a:rPr spc="140" dirty="0"/>
              <a:t> </a:t>
            </a:r>
            <a:r>
              <a:rPr dirty="0"/>
              <a:t>p.</a:t>
            </a:r>
            <a:r>
              <a:rPr spc="140" dirty="0"/>
              <a:t> </a:t>
            </a:r>
            <a:r>
              <a:rPr lang="en-US" spc="140" dirty="0"/>
              <a:t>1</a:t>
            </a:r>
            <a:r>
              <a:rPr dirty="0"/>
              <a:t>of</a:t>
            </a:r>
            <a:r>
              <a:rPr spc="120" dirty="0"/>
              <a:t> </a:t>
            </a:r>
            <a:r>
              <a:rPr lang="en-US" spc="120" dirty="0"/>
              <a:t>2 </a:t>
            </a:r>
            <a:endParaRPr sz="1100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58287F72-943E-BA67-859D-A4F437A5E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408144"/>
              </p:ext>
            </p:extLst>
          </p:nvPr>
        </p:nvGraphicFramePr>
        <p:xfrm>
          <a:off x="685963" y="1524000"/>
          <a:ext cx="10058400" cy="4901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7032">
                <a:tc>
                  <a:txBody>
                    <a:bodyPr/>
                    <a:lstStyle/>
                    <a:p>
                      <a:pPr marR="84455" algn="ctr">
                        <a:lnSpc>
                          <a:spcPts val="1839"/>
                        </a:lnSpc>
                      </a:pPr>
                      <a:r>
                        <a:rPr lang="en-US" sz="1800" b="1" dirty="0">
                          <a:latin typeface="Arial Black" panose="020B0A04020102020204" pitchFamily="34" charset="0"/>
                          <a:cs typeface="Arial"/>
                        </a:rPr>
                        <a:t>1.</a:t>
                      </a:r>
                      <a:endParaRPr sz="1800" b="1" dirty="0"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0485" marR="3765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r>
                        <a:rPr kumimoji="0" lang="en-US" sz="1800" b="0" i="0" u="none" strike="noStrike" kern="0" cap="none" spc="1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next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regular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Laurel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Recovery</a:t>
                      </a:r>
                      <a:r>
                        <a:rPr kumimoji="0" lang="en-US" sz="1800" b="0" i="0" u="none" strike="noStrike" kern="0" cap="none" spc="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</a:t>
                      </a:r>
                      <a:r>
                        <a:rPr kumimoji="0" lang="en-US" sz="1800" b="0" i="0" u="none" strike="noStrike" kern="0" cap="none" spc="1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Committee meeting is</a:t>
                      </a:r>
                      <a:r>
                        <a:rPr kumimoji="0" lang="en-US" sz="1800" b="0" i="0" u="none" strike="noStrike" kern="0" cap="none" spc="1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scheduled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</a:t>
                      </a:r>
                      <a:r>
                        <a:rPr kumimoji="0" lang="en-US" sz="1800" b="0" i="0" u="none" strike="noStrike" kern="0" cap="none" spc="14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1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Saturday, October 17</a:t>
                      </a:r>
                      <a:r>
                        <a:rPr kumimoji="0" lang="en-US" sz="1800" b="1" i="0" u="none" strike="noStrike" kern="0" cap="none" spc="-1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</a:t>
                      </a:r>
                      <a:r>
                        <a:rPr kumimoji="0" lang="en-US" sz="1800" b="1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at 10AM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Due to the temporary closure of LRG’s Main Street location, the meeting will be virtual. 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Laurel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Recovery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members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welcome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en-US" sz="1800" b="0" i="0" u="none" strike="noStrike" kern="0" cap="none" spc="1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attend,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secretaries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encouraged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 and have a vote.</a:t>
                      </a:r>
                      <a:r>
                        <a:rPr kumimoji="0" lang="en-US" sz="1800" b="0" i="0" u="none" strike="noStrike" kern="0" cap="none" spc="1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If</a:t>
                      </a:r>
                      <a:r>
                        <a:rPr kumimoji="0" lang="en-US" sz="1800" b="0" i="0" u="none" strike="noStrike" kern="0" cap="none" spc="16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cannot</a:t>
                      </a:r>
                      <a:r>
                        <a:rPr kumimoji="0" lang="en-US" sz="1800" b="0" i="0" u="none" strike="noStrike" kern="0" cap="none" spc="10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</a:t>
                      </a:r>
                      <a:r>
                        <a:rPr kumimoji="0" lang="en-US" sz="1800" b="0" i="0" u="none" strike="noStrike" kern="0" cap="none" spc="9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en-US" sz="1800" b="0" i="0" u="none" strike="noStrike" kern="0" cap="none" spc="1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en-US" sz="1800" b="0" i="0" u="none" strike="noStrike" kern="0" cap="none" spc="1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have</a:t>
                      </a:r>
                      <a:r>
                        <a:rPr kumimoji="0" lang="en-US" sz="1800" b="0" i="0" u="none" strike="noStrike" kern="0" cap="none" spc="10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r>
                        <a:rPr kumimoji="0" lang="en-US" sz="1800" b="0" i="0" u="none" strike="noStrike" kern="0" cap="none" spc="8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addressed,</a:t>
                      </a:r>
                      <a:r>
                        <a:rPr kumimoji="0" lang="en-US" sz="1800" b="0" i="0" u="none" strike="noStrike" kern="0" cap="none" spc="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please</a:t>
                      </a:r>
                      <a:r>
                        <a:rPr kumimoji="0" lang="en-US" sz="1800" b="0" i="0" u="none" strike="noStrike" kern="0" cap="none" spc="10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send</a:t>
                      </a:r>
                      <a:r>
                        <a:rPr kumimoji="0" lang="en-US" sz="1800" b="0" i="0" u="none" strike="noStrike" kern="0" cap="none" spc="9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</a:t>
                      </a:r>
                      <a:r>
                        <a:rPr kumimoji="0" lang="en-US" sz="1800" b="0" i="0" u="none" strike="noStrike" kern="0" cap="none" spc="7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en-US" sz="1800" b="0" i="0" u="sng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>
                            <a:solidFill>
                              <a:srgbClr val="0000FF"/>
                            </a:solidFill>
                          </a:u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laurelrecoverygroup@gmail.com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114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988911"/>
                  </a:ext>
                </a:extLst>
              </a:tr>
              <a:tr h="1630315">
                <a:tc>
                  <a:txBody>
                    <a:bodyPr/>
                    <a:lstStyle/>
                    <a:p>
                      <a:pPr marR="84455" algn="ctr">
                        <a:lnSpc>
                          <a:spcPts val="1839"/>
                        </a:lnSpc>
                      </a:pPr>
                      <a:r>
                        <a:rPr lang="en-US" sz="1800" b="1" dirty="0">
                          <a:latin typeface="Arial Black" panose="020B0A04020102020204" pitchFamily="34" charset="0"/>
                          <a:cs typeface="Arial"/>
                        </a:rPr>
                        <a:t>2.</a:t>
                      </a:r>
                      <a:endParaRPr sz="1800" b="1" dirty="0"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0485" marR="9734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resources,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</a:t>
                      </a:r>
                      <a:r>
                        <a:rPr kumimoji="0" lang="en-US" sz="1800" b="0" i="0" u="none" strike="noStrike" kern="0" cap="none" spc="3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about</a:t>
                      </a:r>
                      <a:r>
                        <a:rPr kumimoji="0" lang="en-US" sz="1800" b="0" i="0" u="none" strike="noStrike" kern="0" cap="none" spc="1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other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events, fellowship events,  service opportunities, etc. ,</a:t>
                      </a:r>
                      <a:r>
                        <a:rPr kumimoji="0" lang="en-US" sz="1800" b="0" i="0" u="none" strike="noStrike" kern="0" cap="none" spc="2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kumimoji="0" lang="en-US" sz="1800" b="0" i="0" u="none" strike="noStrike" kern="0" cap="none" spc="2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additional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</a:t>
                      </a:r>
                      <a:r>
                        <a:rPr kumimoji="0" lang="en-US" sz="1800" b="0" i="0" u="none" strike="noStrike" kern="0" cap="none" spc="8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</a:t>
                      </a:r>
                      <a:r>
                        <a:rPr kumimoji="0" lang="en-US" sz="1800" b="0" i="0" u="none" strike="noStrike" kern="0" cap="none" spc="2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this</a:t>
                      </a:r>
                      <a:r>
                        <a:rPr kumimoji="0" lang="en-US" sz="1800" b="0" i="0" u="none" strike="noStrike" kern="0" cap="none" spc="3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meeting’s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chat,</a:t>
                      </a:r>
                      <a:r>
                        <a:rPr kumimoji="0" lang="en-US" sz="1800" b="0" i="0" u="none" strike="noStrike" kern="0" cap="none" spc="8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6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our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remarkable</a:t>
                      </a:r>
                      <a:r>
                        <a:rPr kumimoji="0" lang="en-US" sz="1800" b="0" i="0" u="none" strike="noStrike" kern="0" cap="none" spc="9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website </a:t>
                      </a:r>
                      <a:r>
                        <a:rPr kumimoji="0" lang="en-US" sz="1800" b="0" i="0" u="none" strike="noStrike" kern="0" cap="none" spc="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laurelrecovery.org, and in the Laurel Recovery Group WhatsApp.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114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364502"/>
                  </a:ext>
                </a:extLst>
              </a:tr>
              <a:tr h="1630315">
                <a:tc>
                  <a:txBody>
                    <a:bodyPr/>
                    <a:lstStyle/>
                    <a:p>
                      <a:pPr marR="84455" algn="ctr">
                        <a:lnSpc>
                          <a:spcPts val="1839"/>
                        </a:lnSpc>
                      </a:pPr>
                      <a:endParaRPr lang="en-US" sz="1800" b="1" dirty="0">
                        <a:latin typeface="Arial Black" panose="020B0A04020102020204" pitchFamily="34" charset="0"/>
                        <a:cs typeface="Arial"/>
                      </a:endParaRPr>
                    </a:p>
                    <a:p>
                      <a:pPr marR="84455" algn="ctr">
                        <a:lnSpc>
                          <a:spcPts val="1839"/>
                        </a:lnSpc>
                      </a:pPr>
                      <a:r>
                        <a:rPr lang="en-US" sz="1800" b="1" dirty="0">
                          <a:latin typeface="Arial Black" panose="020B0A04020102020204" pitchFamily="34" charset="0"/>
                          <a:cs typeface="Arial"/>
                        </a:rPr>
                        <a:t>3.</a:t>
                      </a:r>
                      <a:endParaRPr sz="1800" b="1" dirty="0"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0485" marR="9734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0485" marR="9734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Effective September 28th, the LRG 7PM Monday night (temporarily online) Traditions meeting has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closed due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lack of participation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114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669054"/>
                  </a:ext>
                </a:extLst>
              </a:tr>
            </a:tbl>
          </a:graphicData>
        </a:graphic>
      </p:graphicFrame>
      <p:sp>
        <p:nvSpPr>
          <p:cNvPr id="5" name="object 5">
            <a:extLst>
              <a:ext uri="{FF2B5EF4-FFF2-40B4-BE49-F238E27FC236}">
                <a16:creationId xmlns:a16="http://schemas.microsoft.com/office/drawing/2014/main" id="{A4A4145D-6184-E759-0D9D-8C14C43F9D03}"/>
              </a:ext>
            </a:extLst>
          </p:cNvPr>
          <p:cNvSpPr/>
          <p:nvPr/>
        </p:nvSpPr>
        <p:spPr>
          <a:xfrm>
            <a:off x="1861439" y="6652259"/>
            <a:ext cx="1838960" cy="18415"/>
          </a:xfrm>
          <a:custGeom>
            <a:avLst/>
            <a:gdLst/>
            <a:ahLst/>
            <a:cxnLst/>
            <a:rect l="l" t="t" r="r" b="b"/>
            <a:pathLst>
              <a:path w="1838960" h="18415">
                <a:moveTo>
                  <a:pt x="1838833" y="0"/>
                </a:moveTo>
                <a:lnTo>
                  <a:pt x="0" y="0"/>
                </a:lnTo>
                <a:lnTo>
                  <a:pt x="0" y="18288"/>
                </a:lnTo>
                <a:lnTo>
                  <a:pt x="1838833" y="18288"/>
                </a:lnTo>
                <a:lnTo>
                  <a:pt x="18388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29ACC3-7DDC-3CFE-379B-E6C22CBE3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13726"/>
            <a:ext cx="3682303" cy="55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2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F1A02B-1DC7-B009-5EF5-AF8ADA3B1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B562626-D081-4651-EAAE-406ACBF42B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1084" y="217394"/>
            <a:ext cx="4653279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Announcements,</a:t>
            </a:r>
            <a:r>
              <a:rPr spc="140" dirty="0"/>
              <a:t> </a:t>
            </a:r>
            <a:r>
              <a:rPr dirty="0"/>
              <a:t>p.</a:t>
            </a:r>
            <a:r>
              <a:rPr spc="140" dirty="0"/>
              <a:t> </a:t>
            </a:r>
            <a:r>
              <a:rPr lang="en-US" spc="140" dirty="0"/>
              <a:t>2</a:t>
            </a:r>
            <a:r>
              <a:rPr dirty="0"/>
              <a:t>of</a:t>
            </a:r>
            <a:r>
              <a:rPr spc="120" dirty="0"/>
              <a:t> </a:t>
            </a:r>
            <a:r>
              <a:rPr lang="en-US" spc="120" dirty="0"/>
              <a:t>2</a:t>
            </a:r>
            <a:endParaRPr sz="1100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A54543E8-FAA2-097E-D651-5B7E76251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756964"/>
              </p:ext>
            </p:extLst>
          </p:nvPr>
        </p:nvGraphicFramePr>
        <p:xfrm>
          <a:off x="685963" y="1524000"/>
          <a:ext cx="4724237" cy="4184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7032">
                <a:tc>
                  <a:txBody>
                    <a:bodyPr/>
                    <a:lstStyle/>
                    <a:p>
                      <a:pPr marR="84455" algn="ctr">
                        <a:lnSpc>
                          <a:spcPts val="1839"/>
                        </a:lnSpc>
                      </a:pPr>
                      <a:r>
                        <a:rPr lang="en-US" sz="1800" b="1" dirty="0">
                          <a:latin typeface="Arial Black" panose="020B0A04020102020204" pitchFamily="34" charset="0"/>
                          <a:cs typeface="Arial"/>
                        </a:rPr>
                        <a:t>4.</a:t>
                      </a:r>
                      <a:endParaRPr sz="1800" b="1" dirty="0"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Effective October 3, 2026, Laurel Recovery Group’s Saturday  8:00 pm </a:t>
                      </a:r>
                      <a:r>
                        <a:rPr lang="en-US" sz="20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Experience, Strength and Hope Meeting 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now Temporarily Hybrid. The in- person venue is Cedar Ridge, 2410 Spencerville Rd, Spencerville, MD 20868, and Zoom is  ID 833 6915 6023, pw ODAT2022. the group will be reading from </a:t>
                      </a:r>
                      <a:r>
                        <a:rPr lang="en-US" sz="2000" b="0" i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Experience, Strength and Hope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then open for discussion and sharing.</a:t>
                      </a:r>
                    </a:p>
                    <a:p>
                      <a:endParaRPr lang="en-US" sz="18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0485" marR="3765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114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988911"/>
                  </a:ext>
                </a:extLst>
              </a:tr>
            </a:tbl>
          </a:graphicData>
        </a:graphic>
      </p:graphicFrame>
      <p:sp>
        <p:nvSpPr>
          <p:cNvPr id="5" name="object 5">
            <a:extLst>
              <a:ext uri="{FF2B5EF4-FFF2-40B4-BE49-F238E27FC236}">
                <a16:creationId xmlns:a16="http://schemas.microsoft.com/office/drawing/2014/main" id="{F56CD984-3EFA-143F-3B2E-85451C0889E1}"/>
              </a:ext>
            </a:extLst>
          </p:cNvPr>
          <p:cNvSpPr/>
          <p:nvPr/>
        </p:nvSpPr>
        <p:spPr>
          <a:xfrm>
            <a:off x="1861439" y="6652259"/>
            <a:ext cx="1838960" cy="18415"/>
          </a:xfrm>
          <a:custGeom>
            <a:avLst/>
            <a:gdLst/>
            <a:ahLst/>
            <a:cxnLst/>
            <a:rect l="l" t="t" r="r" b="b"/>
            <a:pathLst>
              <a:path w="1838960" h="18415">
                <a:moveTo>
                  <a:pt x="1838833" y="0"/>
                </a:moveTo>
                <a:lnTo>
                  <a:pt x="0" y="0"/>
                </a:lnTo>
                <a:lnTo>
                  <a:pt x="0" y="18288"/>
                </a:lnTo>
                <a:lnTo>
                  <a:pt x="1838833" y="18288"/>
                </a:lnTo>
                <a:lnTo>
                  <a:pt x="18388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7E6967-5350-22DC-BFA8-6569E1EC8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13726"/>
            <a:ext cx="3682303" cy="557786"/>
          </a:xfrm>
          <a:prstGeom prst="rect">
            <a:avLst/>
          </a:prstGeom>
        </p:spPr>
      </p:pic>
      <p:pic>
        <p:nvPicPr>
          <p:cNvPr id="7" name="Picture 6" descr="The image shows a map with various locations including Cedar Ridge, Spencerville, and nearby addresses, along with a scheduled event at 8:00 PM on Saturday.&#10;&#10;AI-generated content may be incorrect.">
            <a:extLst>
              <a:ext uri="{FF2B5EF4-FFF2-40B4-BE49-F238E27FC236}">
                <a16:creationId xmlns:a16="http://schemas.microsoft.com/office/drawing/2014/main" id="{09D06291-9FDA-27DA-6E50-074C80DB59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467"/>
          <a:stretch>
            <a:fillRect/>
          </a:stretch>
        </p:blipFill>
        <p:spPr>
          <a:xfrm>
            <a:off x="5541227" y="1219200"/>
            <a:ext cx="5220152" cy="5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3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</TotalTime>
  <Words>238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Office Theme</vt:lpstr>
      <vt:lpstr>Announcements, p. 1of 2 </vt:lpstr>
      <vt:lpstr>Announcements, p. 2of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Jeanne O'Neil</dc:creator>
  <cp:lastModifiedBy>Jeanne O'Neil</cp:lastModifiedBy>
  <cp:revision>95</cp:revision>
  <dcterms:created xsi:type="dcterms:W3CDTF">2025-09-22T14:00:49Z</dcterms:created>
  <dcterms:modified xsi:type="dcterms:W3CDTF">2026-10-02T20:40:30Z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2025-09-22T00:00:00Z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2025-09-22T00:00:00Z</vt:filetime>
  </property>
  <property fmtid="{D5CDD505-2E9C-101B-9397-08002B2CF9AE}" pid="5" name="Producer">
    <vt:lpwstr>Microsoft® Word for Microsoft 365</vt:lpwstr>
  </property>
</Properties>
</file>