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1" r:id="rId2"/>
    <p:sldId id="262" r:id="rId3"/>
    <p:sldId id="260" r:id="rId4"/>
  </p:sldIdLst>
  <p:sldSz cx="12192000" cy="6858000"/>
  <p:notesSz cx="12192000" cy="6858000"/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Untitled Section" id="{D2E9D950-9B3F-48CB-8E33-F9648390D9F6}">
          <p14:sldIdLst>
            <p14:sldId id="261"/>
            <p14:sldId id="262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33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96150" y="284429"/>
            <a:ext cx="2995929" cy="393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17" y="1577340"/>
            <a:ext cx="109785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laurelrecoverygroup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EF02305-E463-5852-0389-461CCB955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6062A36-9B99-4846-E866-3481182080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1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3 </a:t>
            </a:r>
            <a:r>
              <a:rPr lang="en-US" sz="1100" spc="120" dirty="0"/>
              <a:t>00-02-26</a:t>
            </a:r>
            <a:endParaRPr sz="11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58287F72-943E-BA67-859D-A4F437A5E4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698832"/>
              </p:ext>
            </p:extLst>
          </p:nvPr>
        </p:nvGraphicFramePr>
        <p:xfrm>
          <a:off x="685963" y="1524000"/>
          <a:ext cx="10058400" cy="32712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17032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1.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3765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next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regular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Group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Service</a:t>
                      </a:r>
                      <a:r>
                        <a:rPr kumimoji="0" lang="en-US" sz="1800" b="0" i="0" u="none" strike="noStrike" kern="0" cap="none" spc="1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Committee meeting is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scheduled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</a:t>
                      </a:r>
                      <a:r>
                        <a:rPr kumimoji="0" lang="en-US" sz="1800" b="0" i="0" u="none" strike="noStrike" kern="0" cap="none" spc="14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Saturday, September 19</a:t>
                      </a:r>
                      <a:r>
                        <a:rPr kumimoji="0" lang="en-US" sz="1800" b="1" i="0" u="none" strike="noStrike" kern="0" cap="none" spc="-1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kumimoji="0" lang="en-US" sz="1800" b="1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at 10AM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Due to the temporary closure of LRG’s Main Street location, the meeting will be virtual. 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All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Recovery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members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welcome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secretaries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are</a:t>
                      </a:r>
                      <a:r>
                        <a:rPr kumimoji="0" lang="en-US" sz="1800" b="0" i="0" u="none" strike="noStrike" kern="0" cap="none" spc="12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encouraged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 and have a vote.</a:t>
                      </a:r>
                      <a:r>
                        <a:rPr kumimoji="0" lang="en-US" sz="1800" b="0" i="0" u="none" strike="noStrike" kern="0" cap="none" spc="13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If</a:t>
                      </a:r>
                      <a:r>
                        <a:rPr kumimoji="0" lang="en-US" sz="1800" b="0" i="0" u="none" strike="noStrike" kern="0" cap="none" spc="16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cannot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would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like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</a:t>
                      </a:r>
                      <a:r>
                        <a:rPr kumimoji="0" lang="en-US" sz="1800" b="0" i="0" u="none" strike="noStrike" kern="0" cap="none" spc="1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have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item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addressed,</a:t>
                      </a:r>
                      <a:r>
                        <a:rPr kumimoji="0" lang="en-US" sz="1800" b="0" i="0" u="none" strike="noStrike" kern="0" cap="none" spc="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please</a:t>
                      </a:r>
                      <a:r>
                        <a:rPr kumimoji="0" lang="en-US" sz="1800" b="0" i="0" u="none" strike="noStrike" kern="0" cap="none" spc="10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send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</a:t>
                      </a:r>
                      <a:r>
                        <a:rPr kumimoji="0" lang="en-US" sz="1800" b="0" i="0" u="none" strike="noStrike" kern="0" cap="none" spc="10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email</a:t>
                      </a:r>
                      <a:r>
                        <a:rPr kumimoji="0" lang="en-US" sz="1800" b="0" i="0" u="none" strike="noStrike" kern="0" cap="none" spc="7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2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</a:t>
                      </a:r>
                      <a:r>
                        <a:rPr kumimoji="0" lang="en-US" sz="1800" b="0" i="0" u="sng" strike="noStrike" kern="0" cap="none" spc="-10" normalizeH="0" baseline="0" noProof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>
                            <a:solidFill>
                              <a:srgbClr val="0000FF"/>
                            </a:solidFill>
                          </a:u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laurelrecoverygroup@gmail.com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7988911"/>
                  </a:ext>
                </a:extLst>
              </a:tr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2.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You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find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resources,</a:t>
                      </a:r>
                      <a:r>
                        <a:rPr kumimoji="0" lang="en-US" sz="1800" b="0" i="0" u="none" strike="noStrike" kern="0" cap="none" spc="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3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about</a:t>
                      </a:r>
                      <a:r>
                        <a:rPr kumimoji="0" lang="en-US" sz="1800" b="0" i="0" u="none" strike="noStrike" kern="0" cap="none" spc="1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events, fellowship events,  service opportunities, etc. ,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and</a:t>
                      </a:r>
                      <a:r>
                        <a:rPr kumimoji="0" lang="en-US" sz="1800" b="0" i="0" u="none" strike="noStrike" kern="0" cap="none" spc="29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-1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additional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information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</a:t>
                      </a:r>
                      <a:r>
                        <a:rPr kumimoji="0" lang="en-US" sz="1800" b="0" i="0" u="none" strike="noStrike" kern="0" cap="none" spc="28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this</a:t>
                      </a:r>
                      <a:r>
                        <a:rPr kumimoji="0" lang="en-US" sz="1800" b="0" i="0" u="none" strike="noStrike" kern="0" cap="none" spc="33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meeting’s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chat,</a:t>
                      </a:r>
                      <a:r>
                        <a:rPr kumimoji="0" lang="en-US" sz="1800" b="0" i="0" u="none" strike="noStrike" kern="0" cap="none" spc="8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6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</a:t>
                      </a:r>
                      <a:r>
                        <a:rPr kumimoji="0" lang="en-US" sz="1800" b="0" i="0" u="none" strike="noStrike" kern="0" cap="none" spc="7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our</a:t>
                      </a:r>
                      <a:r>
                        <a:rPr kumimoji="0" lang="en-US" sz="1800" b="0" i="0" u="none" strike="noStrike" kern="0" cap="none" spc="114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remarkable</a:t>
                      </a:r>
                      <a:r>
                        <a:rPr kumimoji="0" lang="en-US" sz="1800" b="0" i="0" u="none" strike="noStrike" kern="0" cap="none" spc="9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800" b="0" i="0" u="none" strike="noStrike" kern="0" cap="none" spc="5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website </a:t>
                      </a:r>
                      <a:r>
                        <a:rPr kumimoji="0" lang="en-US" sz="1800" b="0" i="0" u="none" strike="noStrike" kern="0" cap="none" spc="4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laurelrecovery.org, and in the Laurel Recovery Group WhatsApp.</a:t>
                      </a: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364502"/>
                  </a:ext>
                </a:extLst>
              </a:tr>
            </a:tbl>
          </a:graphicData>
        </a:graphic>
      </p:graphicFrame>
      <p:sp>
        <p:nvSpPr>
          <p:cNvPr id="5" name="object 5">
            <a:extLst>
              <a:ext uri="{FF2B5EF4-FFF2-40B4-BE49-F238E27FC236}">
                <a16:creationId xmlns:a16="http://schemas.microsoft.com/office/drawing/2014/main" id="{A4A4145D-6184-E759-0D9D-8C14C43F9D0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29ACC3-7DDC-3CFE-379B-E6C22CBE3D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22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74A70C5-A692-8E56-C383-7755AA4F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B17452C-7F64-7883-A17C-1E4444FEA6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2</a:t>
            </a:r>
            <a:r>
              <a:rPr dirty="0"/>
              <a:t>of</a:t>
            </a:r>
            <a:r>
              <a:rPr lang="en-US" spc="120" dirty="0"/>
              <a:t> 3 </a:t>
            </a:r>
            <a:r>
              <a:rPr lang="en-US" sz="1100" spc="120" dirty="0"/>
              <a:t>00-02-26</a:t>
            </a:r>
            <a:endParaRPr sz="11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DA817051-7BFF-48BC-053C-FD88F9EBE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220983"/>
              </p:ext>
            </p:extLst>
          </p:nvPr>
        </p:nvGraphicFramePr>
        <p:xfrm>
          <a:off x="685963" y="990600"/>
          <a:ext cx="10058400" cy="46565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endParaRPr lang="en-US" sz="1800" b="1" dirty="0">
                        <a:latin typeface="Arial Black" panose="020B0A04020102020204" pitchFamily="34" charset="0"/>
                        <a:cs typeface="Arial"/>
                      </a:endParaRPr>
                    </a:p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3.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OPPORTUNITY FOR SERVICE: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Effective October 5</a:t>
                      </a:r>
                      <a:r>
                        <a:rPr kumimoji="0" lang="en-US" sz="1800" b="0" i="0" u="none" strike="noStrike" kern="0" cap="none" spc="0" normalizeH="0" baseline="3000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kumimoji="0" lang="en-US" sz="18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a Secretary will be needed for LRG small 7PM Monday night Traditions meeting. 6 months sobriety required. Please contact Jeff K or Jeanne O directly, or send email of interest to laurelrecoverygroup@gmail.com.</a:t>
                      </a: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1498819"/>
                  </a:ext>
                </a:extLst>
              </a:tr>
              <a:tr h="1630315">
                <a:tc>
                  <a:txBody>
                    <a:bodyPr/>
                    <a:lstStyle/>
                    <a:p>
                      <a:pPr marR="84455" algn="ctr">
                        <a:lnSpc>
                          <a:spcPts val="1839"/>
                        </a:lnSpc>
                      </a:pPr>
                      <a:endParaRPr lang="en-US" sz="1800" b="1" dirty="0">
                        <a:latin typeface="Arial Black" panose="020B0A04020102020204" pitchFamily="34" charset="0"/>
                        <a:cs typeface="Arial"/>
                      </a:endParaRPr>
                    </a:p>
                    <a:p>
                      <a:pPr marR="84455" algn="ctr">
                        <a:lnSpc>
                          <a:spcPts val="1839"/>
                        </a:lnSpc>
                      </a:pPr>
                      <a:r>
                        <a:rPr lang="en-US" sz="1800" b="1" dirty="0">
                          <a:latin typeface="Arial Black" panose="020B0A04020102020204" pitchFamily="34" charset="0"/>
                          <a:cs typeface="Arial"/>
                        </a:rPr>
                        <a:t>4.</a:t>
                      </a:r>
                      <a:endParaRPr sz="1800" b="1" dirty="0">
                        <a:latin typeface="Arial Black" panose="020B0A04020102020204" pitchFamily="34" charset="0"/>
                        <a:cs typeface="Arial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i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OPPORTUNITY FOR SERVICE: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i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Online Meeting Secretary Needed. The Monday 5:30 PM secretary will rotate out at the end of September.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There will be a group conscience meeting to select a new secretary right after the regular meeting on Monday September 21st. The new secretary will begin on Monday, October  5</a:t>
                      </a:r>
                      <a:r>
                        <a:rPr lang="en-US" sz="18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.  Regular attendees of the meeting are encouraged to attend the related group conscience meeting. Qualification requirement for this service role is a minimum of six months’ sobriety, and it is a 6-month or one-year service commitment. To volunteer, please speak to the secretary in advance or come to the group conscience meeting and step up.</a:t>
                      </a:r>
                    </a:p>
                    <a:p>
                      <a:pPr marL="70485" marR="973455" lvl="0" indent="0" defTabSz="914400" eaLnBrk="1" fontAlgn="auto" latinLnBrk="0" hangingPunct="1">
                        <a:lnSpc>
                          <a:spcPct val="98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1143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374582"/>
                  </a:ext>
                </a:extLst>
              </a:tr>
            </a:tbl>
          </a:graphicData>
        </a:graphic>
      </p:graphicFrame>
      <p:sp>
        <p:nvSpPr>
          <p:cNvPr id="5" name="object 5">
            <a:extLst>
              <a:ext uri="{FF2B5EF4-FFF2-40B4-BE49-F238E27FC236}">
                <a16:creationId xmlns:a16="http://schemas.microsoft.com/office/drawing/2014/main" id="{1BAB4256-4968-98C5-2CAD-8CA9BA30DF3B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BB5BDB-8004-5FFF-5ACE-CB809602D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95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9DB5BC0-713E-FF4C-2327-86FA04EAD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E15A4B8C-1B2A-B3AC-00E3-862DDA5921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1084" y="217394"/>
            <a:ext cx="4653279" cy="3840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/>
              <a:t>Announcements,</a:t>
            </a:r>
            <a:r>
              <a:rPr spc="140" dirty="0"/>
              <a:t> </a:t>
            </a:r>
            <a:r>
              <a:rPr dirty="0"/>
              <a:t>p.</a:t>
            </a:r>
            <a:r>
              <a:rPr spc="140" dirty="0"/>
              <a:t> </a:t>
            </a:r>
            <a:r>
              <a:rPr lang="en-US" spc="140" dirty="0"/>
              <a:t>3</a:t>
            </a:r>
            <a:r>
              <a:rPr dirty="0"/>
              <a:t>of</a:t>
            </a:r>
            <a:r>
              <a:rPr spc="120" dirty="0"/>
              <a:t> </a:t>
            </a:r>
            <a:r>
              <a:rPr lang="en-US" spc="120" dirty="0"/>
              <a:t>3 </a:t>
            </a:r>
            <a:r>
              <a:rPr lang="en-US" sz="1100" spc="120" dirty="0"/>
              <a:t>09-02-26</a:t>
            </a:r>
            <a:endParaRPr sz="110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3A7F935-932C-0A39-E376-B6DF30DAF433}"/>
              </a:ext>
            </a:extLst>
          </p:cNvPr>
          <p:cNvSpPr/>
          <p:nvPr/>
        </p:nvSpPr>
        <p:spPr>
          <a:xfrm>
            <a:off x="1861439" y="6652259"/>
            <a:ext cx="1838960" cy="18415"/>
          </a:xfrm>
          <a:custGeom>
            <a:avLst/>
            <a:gdLst/>
            <a:ahLst/>
            <a:cxnLst/>
            <a:rect l="l" t="t" r="r" b="b"/>
            <a:pathLst>
              <a:path w="1838960" h="18415">
                <a:moveTo>
                  <a:pt x="1838833" y="0"/>
                </a:moveTo>
                <a:lnTo>
                  <a:pt x="0" y="0"/>
                </a:lnTo>
                <a:lnTo>
                  <a:pt x="0" y="18288"/>
                </a:lnTo>
                <a:lnTo>
                  <a:pt x="1838833" y="18288"/>
                </a:lnTo>
                <a:lnTo>
                  <a:pt x="18388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0961BD-0509-019D-A810-2A6B13528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13726"/>
            <a:ext cx="3682303" cy="557786"/>
          </a:xfrm>
          <a:prstGeom prst="rect">
            <a:avLst/>
          </a:prstGeom>
        </p:spPr>
      </p:pic>
      <p:pic>
        <p:nvPicPr>
          <p:cNvPr id="7" name="Picture 6" descr="Laurel Recovery Cookout on September 20th at Granville Gude Park Pavilion, featuring hot dogs and hamburgers, a 50/50 raffle, and a family-friendly event with a playground.&#10;&#10;AI-generated content may be incorrect.">
            <a:extLst>
              <a:ext uri="{FF2B5EF4-FFF2-40B4-BE49-F238E27FC236}">
                <a16:creationId xmlns:a16="http://schemas.microsoft.com/office/drawing/2014/main" id="{05BC8D47-7D5A-B006-0567-F4DDB02D48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0"/>
          <a:stretch>
            <a:fillRect/>
          </a:stretch>
        </p:blipFill>
        <p:spPr bwMode="auto">
          <a:xfrm>
            <a:off x="2743200" y="812492"/>
            <a:ext cx="5943600" cy="59334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8AF028-1B1E-69D5-D02D-F3B61D55E0E2}"/>
              </a:ext>
            </a:extLst>
          </p:cNvPr>
          <p:cNvSpPr txBox="1"/>
          <p:nvPr/>
        </p:nvSpPr>
        <p:spPr>
          <a:xfrm>
            <a:off x="1447800" y="1345544"/>
            <a:ext cx="580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220380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</TotalTime>
  <Words>321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Black</vt:lpstr>
      <vt:lpstr>Calibri</vt:lpstr>
      <vt:lpstr>Office Theme</vt:lpstr>
      <vt:lpstr>Announcements, p. 1of 3 00-02-26</vt:lpstr>
      <vt:lpstr>Announcements, p. 2of 3 00-02-26</vt:lpstr>
      <vt:lpstr>Announcements, p. 3of 3 09-02-26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O'Neil</dc:creator>
  <cp:lastModifiedBy>Jeanne O'Neil</cp:lastModifiedBy>
  <cp:revision>87</cp:revision>
  <dcterms:created xsi:type="dcterms:W3CDTF">2025-09-22T14:00:49Z</dcterms:created>
  <dcterms:modified xsi:type="dcterms:W3CDTF">2026-09-09T21:47:09Z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2025-09-22T00:00:00Z</vt:filetime>
  </property>
  <property fmtid="{D5CDD505-2E9C-101B-9397-08002B2CF9AE}" pid="5" name="Producer">
    <vt:lpwstr>Microsoft® Word for Microsoft 365</vt:lpwstr>
  </property>
</Properties>
</file>