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533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876" y="2125980"/>
            <a:ext cx="1036859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296150" y="284429"/>
            <a:ext cx="2995929" cy="393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917" y="1577340"/>
            <a:ext cx="1097851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laurelrecoverygroup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9DB5BC0-713E-FF4C-2327-86FA04EAD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15A4B8C-1B2A-B3AC-00E3-862DDA59216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1084" y="217394"/>
            <a:ext cx="4653279" cy="3840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/>
              <a:t>Announcements,</a:t>
            </a:r>
            <a:r>
              <a:rPr spc="140" dirty="0"/>
              <a:t> </a:t>
            </a:r>
            <a:r>
              <a:rPr dirty="0"/>
              <a:t>p.</a:t>
            </a:r>
            <a:r>
              <a:rPr spc="140" dirty="0"/>
              <a:t> </a:t>
            </a:r>
            <a:r>
              <a:rPr lang="en-US" spc="140" dirty="0"/>
              <a:t>1</a:t>
            </a:r>
            <a:r>
              <a:rPr dirty="0"/>
              <a:t>of</a:t>
            </a:r>
            <a:r>
              <a:rPr spc="120" dirty="0"/>
              <a:t> </a:t>
            </a:r>
            <a:r>
              <a:rPr lang="en-US" spc="120" dirty="0"/>
              <a:t>1 </a:t>
            </a:r>
            <a:r>
              <a:rPr lang="en-US" sz="1100" spc="120" dirty="0"/>
              <a:t>03-05-26</a:t>
            </a:r>
            <a:endParaRPr sz="1100" dirty="0"/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0B612FD6-77E2-E968-B646-0CF3145AA1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847868"/>
              </p:ext>
            </p:extLst>
          </p:nvPr>
        </p:nvGraphicFramePr>
        <p:xfrm>
          <a:off x="587887" y="838200"/>
          <a:ext cx="11569700" cy="52943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29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36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50022">
                <a:tc>
                  <a:txBody>
                    <a:bodyPr/>
                    <a:lstStyle/>
                    <a:p>
                      <a:pPr marR="84455" algn="ctr">
                        <a:lnSpc>
                          <a:spcPts val="1839"/>
                        </a:lnSpc>
                      </a:pPr>
                      <a:r>
                        <a:rPr lang="en-US" sz="1800" b="1" dirty="0">
                          <a:latin typeface="Arial Black" panose="020B0A04020102020204" pitchFamily="34" charset="0"/>
                          <a:cs typeface="Arial"/>
                        </a:rPr>
                        <a:t>1.</a:t>
                      </a:r>
                      <a:endParaRPr sz="1800" b="1" dirty="0">
                        <a:latin typeface="Arial Black" panose="020B0A04020102020204" pitchFamily="34" charset="0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OPPORTUNITY FOR SERVICE: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Online Meeting Secretary Needed. The Wednesday 5:30 PM secretary will leave at the end of April.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There will be a group conscience meeting to select a new secretary right after the regular meeting on Wednesday April 29th. The new secretary will begin on Wednesday, May 6</a:t>
                      </a:r>
                      <a:r>
                        <a:rPr lang="en-US" sz="1800" b="0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.  Regular attendees of the meeting are encouraged to attend the related group conscience meeting. Qualification requirement for this service role is a minimum of six months’ sobriety, and it is a 6-month or one-year service commitment. To volunteer, please speak to the secretary in advance or come to the group conscience meeting and step up.</a:t>
                      </a:r>
                    </a:p>
                  </a:txBody>
                  <a:tcPr marL="0" marR="0" marT="114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2563961"/>
                  </a:ext>
                </a:extLst>
              </a:tr>
              <a:tr h="1450022">
                <a:tc>
                  <a:txBody>
                    <a:bodyPr/>
                    <a:lstStyle/>
                    <a:p>
                      <a:pPr marR="84455" algn="ctr">
                        <a:lnSpc>
                          <a:spcPts val="1839"/>
                        </a:lnSpc>
                      </a:pPr>
                      <a:r>
                        <a:rPr lang="en-US" sz="1800" b="1" dirty="0">
                          <a:latin typeface="Arial Black" panose="020B0A04020102020204" pitchFamily="34" charset="0"/>
                          <a:cs typeface="Arial"/>
                        </a:rPr>
                        <a:t>2.</a:t>
                      </a:r>
                      <a:endParaRPr sz="1800" b="1" dirty="0">
                        <a:latin typeface="Arial Black" panose="020B0A04020102020204" pitchFamily="34" charset="0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0485" marR="376555" lvl="0" indent="0" defTabSz="914400" eaLnBrk="1" fontAlgn="auto" latinLnBrk="0" hangingPunct="1">
                        <a:lnSpc>
                          <a:spcPct val="98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</a:t>
                      </a:r>
                      <a:r>
                        <a:rPr kumimoji="0" lang="en-US" sz="2100" b="0" i="0" u="none" strike="noStrike" kern="0" cap="none" spc="13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next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regular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Laurel</a:t>
                      </a:r>
                      <a:r>
                        <a:rPr kumimoji="0" lang="en-US" sz="2100" b="0" i="0" u="none" strike="noStrike" kern="0" cap="none" spc="10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Recovery</a:t>
                      </a:r>
                      <a:r>
                        <a:rPr kumimoji="0" lang="en-US" sz="2100" b="0" i="0" u="none" strike="noStrike" kern="0" cap="none" spc="8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Group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Service</a:t>
                      </a:r>
                      <a:r>
                        <a:rPr kumimoji="0" lang="en-US" sz="2100" b="0" i="0" u="none" strike="noStrike" kern="0" cap="none" spc="1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Committee meeting is</a:t>
                      </a:r>
                      <a:r>
                        <a:rPr kumimoji="0" lang="en-US" sz="2100" b="0" i="0" u="none" strike="noStrike" kern="0" cap="none" spc="13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scheduled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</a:t>
                      </a:r>
                      <a:r>
                        <a:rPr kumimoji="0" lang="en-US" sz="2100" b="0" i="0" u="none" strike="noStrike" kern="0" cap="none" spc="14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1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Saturday, MAY 16</a:t>
                      </a:r>
                      <a:r>
                        <a:rPr kumimoji="0" lang="en-US" sz="2100" b="1" i="0" u="none" strike="noStrike" kern="0" cap="none" spc="-1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</a:t>
                      </a:r>
                      <a:r>
                        <a:rPr kumimoji="0" lang="en-US" sz="2100" b="1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at 10AM</a:t>
                      </a:r>
                      <a:r>
                        <a:rPr kumimoji="0" lang="en-US" sz="2100" b="0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Due to the temporary closure of LRG’s Main Street location, the meeting will be virtual. 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All</a:t>
                      </a:r>
                      <a:r>
                        <a:rPr kumimoji="0" lang="en-US" sz="2100" b="0" i="0" u="none" strike="noStrike" kern="0" cap="none" spc="114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Laurel</a:t>
                      </a:r>
                      <a:r>
                        <a:rPr kumimoji="0" lang="en-US" sz="21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Recovery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members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are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welcome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</a:t>
                      </a:r>
                      <a:r>
                        <a:rPr kumimoji="0" lang="en-US" sz="2100" b="0" i="0" u="none" strike="noStrike" kern="0" cap="none" spc="1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attend,</a:t>
                      </a:r>
                      <a:r>
                        <a:rPr kumimoji="0" lang="en-US" sz="2100" b="0" i="0" u="none" strike="noStrike" kern="0" cap="none" spc="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secretaries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are</a:t>
                      </a:r>
                      <a:r>
                        <a:rPr kumimoji="0" lang="en-US" sz="2100" b="0" i="0" u="none" strike="noStrike" kern="0" cap="none" spc="1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encouraged</a:t>
                      </a:r>
                      <a:r>
                        <a:rPr kumimoji="0" lang="en-US" sz="2100" b="0" i="0" u="none" strike="noStrike" kern="0" cap="none" spc="114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</a:t>
                      </a:r>
                      <a:r>
                        <a:rPr kumimoji="0" lang="en-US" sz="2100" b="0" i="0" u="none" strike="noStrike" kern="0" cap="none" spc="114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attend and have a vote.</a:t>
                      </a:r>
                      <a:r>
                        <a:rPr kumimoji="0" lang="en-US" sz="2100" b="0" i="0" u="none" strike="noStrike" kern="0" cap="none" spc="13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If</a:t>
                      </a:r>
                      <a:r>
                        <a:rPr kumimoji="0" lang="en-US" sz="2100" b="0" i="0" u="none" strike="noStrike" kern="0" cap="none" spc="16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you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cannot</a:t>
                      </a:r>
                      <a:r>
                        <a:rPr kumimoji="0" lang="en-US" sz="2100" b="0" i="0" u="none" strike="noStrike" kern="0" cap="none" spc="10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attend</a:t>
                      </a:r>
                      <a:r>
                        <a:rPr kumimoji="0" lang="en-US" sz="2100" b="0" i="0" u="none" strike="noStrike" kern="0" cap="none" spc="9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and</a:t>
                      </a:r>
                      <a:r>
                        <a:rPr kumimoji="0" lang="en-US" sz="2100" b="0" i="0" u="none" strike="noStrike" kern="0" cap="none" spc="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would</a:t>
                      </a:r>
                      <a:r>
                        <a:rPr kumimoji="0" lang="en-US" sz="2100" b="0" i="0" u="none" strike="noStrike" kern="0" cap="none" spc="10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like</a:t>
                      </a:r>
                      <a:r>
                        <a:rPr kumimoji="0" lang="en-US" sz="2100" b="0" i="0" u="none" strike="noStrike" kern="0" cap="none" spc="1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</a:t>
                      </a:r>
                      <a:r>
                        <a:rPr kumimoji="0" lang="en-US" sz="2100" b="0" i="0" u="none" strike="noStrike" kern="0" cap="none" spc="13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have</a:t>
                      </a:r>
                      <a:r>
                        <a:rPr kumimoji="0" lang="en-US" sz="2100" b="0" i="0" u="none" strike="noStrike" kern="0" cap="none" spc="10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</a:t>
                      </a:r>
                      <a:r>
                        <a:rPr kumimoji="0" lang="en-US" sz="2100" b="0" i="0" u="none" strike="noStrike" kern="0" cap="none" spc="10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item</a:t>
                      </a:r>
                      <a:r>
                        <a:rPr kumimoji="0" lang="en-US" sz="2100" b="0" i="0" u="none" strike="noStrike" kern="0" cap="none" spc="8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addressed,</a:t>
                      </a:r>
                      <a:r>
                        <a:rPr kumimoji="0" lang="en-US" sz="2100" b="0" i="0" u="none" strike="noStrike" kern="0" cap="none" spc="8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please</a:t>
                      </a:r>
                      <a:r>
                        <a:rPr kumimoji="0" lang="en-US" sz="2100" b="0" i="0" u="none" strike="noStrike" kern="0" cap="none" spc="10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send</a:t>
                      </a:r>
                      <a:r>
                        <a:rPr kumimoji="0" lang="en-US" sz="2100" b="0" i="0" u="none" strike="noStrike" kern="0" cap="none" spc="9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</a:t>
                      </a:r>
                      <a:r>
                        <a:rPr kumimoji="0" lang="en-US" sz="2100" b="0" i="0" u="none" strike="noStrike" kern="0" cap="none" spc="10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email</a:t>
                      </a:r>
                      <a:r>
                        <a:rPr kumimoji="0" lang="en-US" sz="2100" b="0" i="0" u="none" strike="noStrike" kern="0" cap="none" spc="7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100" b="0" i="0" u="none" strike="noStrike" kern="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</a:t>
                      </a:r>
                      <a:r>
                        <a:rPr kumimoji="0" lang="en-US" sz="2100" b="0" i="0" u="sng" strike="noStrike" kern="0" cap="none" spc="-1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>
                            <a:solidFill>
                              <a:srgbClr val="0000FF"/>
                            </a:solidFill>
                          </a:u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laurelrecoverygroup@gmail.com</a:t>
                      </a:r>
                      <a:r>
                        <a:rPr kumimoji="0" lang="en-US" sz="2100" b="0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kumimoji="0" lang="en-US" sz="2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114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988911"/>
                  </a:ext>
                </a:extLst>
              </a:tr>
              <a:tr h="1450022">
                <a:tc>
                  <a:txBody>
                    <a:bodyPr/>
                    <a:lstStyle/>
                    <a:p>
                      <a:pPr marR="84455" algn="ctr">
                        <a:lnSpc>
                          <a:spcPts val="1839"/>
                        </a:lnSpc>
                      </a:pPr>
                      <a:r>
                        <a:rPr lang="en-US" sz="1800" b="1" dirty="0">
                          <a:latin typeface="Arial Black" panose="020B0A04020102020204" pitchFamily="34" charset="0"/>
                          <a:cs typeface="Arial"/>
                        </a:rPr>
                        <a:t>3.</a:t>
                      </a:r>
                      <a:endParaRPr sz="1800" b="1" dirty="0">
                        <a:latin typeface="Arial Black" panose="020B0A04020102020204" pitchFamily="34" charset="0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0485" marR="973455" lvl="0" indent="0" defTabSz="914400" eaLnBrk="1" fontAlgn="auto" latinLnBrk="0" hangingPunct="1">
                        <a:lnSpc>
                          <a:spcPct val="98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You</a:t>
                      </a:r>
                      <a:r>
                        <a:rPr kumimoji="0" lang="en-US" sz="20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will</a:t>
                      </a:r>
                      <a:r>
                        <a:rPr kumimoji="0" lang="en-US" sz="2000" b="0" i="0" u="none" strike="noStrike" kern="0" cap="none" spc="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find</a:t>
                      </a:r>
                      <a:r>
                        <a:rPr kumimoji="0" lang="en-US" sz="20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resources,</a:t>
                      </a:r>
                      <a:r>
                        <a:rPr kumimoji="0" lang="en-US" sz="2000" b="0" i="0" u="none" strike="noStrike" kern="0" cap="none" spc="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information</a:t>
                      </a:r>
                      <a:r>
                        <a:rPr kumimoji="0" lang="en-US" sz="2000" b="0" i="0" u="none" strike="noStrike" kern="0" cap="none" spc="3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about</a:t>
                      </a:r>
                      <a:r>
                        <a:rPr kumimoji="0" lang="en-US" sz="2000" b="0" i="0" u="none" strike="noStrike" kern="0" cap="none" spc="1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other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events, fellowship events,  service opportunities, etc. ,</a:t>
                      </a:r>
                      <a:r>
                        <a:rPr kumimoji="0" lang="en-US" sz="2000" b="0" i="0" u="none" strike="noStrike" kern="0" cap="none" spc="28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and</a:t>
                      </a:r>
                      <a:r>
                        <a:rPr kumimoji="0" lang="en-US" sz="2000" b="0" i="0" u="none" strike="noStrike" kern="0" cap="none" spc="29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additional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information</a:t>
                      </a:r>
                      <a:r>
                        <a:rPr kumimoji="0" lang="en-US" sz="2000" b="0" i="0" u="none" strike="noStrike" kern="0" cap="none" spc="8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</a:t>
                      </a:r>
                      <a:r>
                        <a:rPr kumimoji="0" lang="en-US" sz="2000" b="0" i="0" u="none" strike="noStrike" kern="0" cap="none" spc="28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this</a:t>
                      </a:r>
                      <a:r>
                        <a:rPr kumimoji="0" lang="en-US" sz="2000" b="0" i="0" u="none" strike="noStrike" kern="0" cap="none" spc="33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meeting’s</a:t>
                      </a:r>
                      <a:r>
                        <a:rPr kumimoji="0" lang="en-US" sz="20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chat,</a:t>
                      </a:r>
                      <a:r>
                        <a:rPr kumimoji="0" lang="en-US" sz="2000" b="0" i="0" u="none" strike="noStrike" kern="0" cap="none" spc="8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6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</a:t>
                      </a:r>
                      <a:r>
                        <a:rPr kumimoji="0" lang="en-US" sz="2000" b="0" i="0" u="none" strike="noStrike" kern="0" cap="none" spc="7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our</a:t>
                      </a:r>
                      <a:r>
                        <a:rPr kumimoji="0" lang="en-US" sz="2000" b="0" i="0" u="none" strike="noStrike" kern="0" cap="none" spc="114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remarkable</a:t>
                      </a:r>
                      <a:r>
                        <a:rPr kumimoji="0" lang="en-US" sz="2000" b="0" i="0" u="none" strike="noStrike" kern="0" cap="none" spc="9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000" b="0" i="0" u="none" strike="noStrike" kern="0" cap="none" spc="5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website </a:t>
                      </a:r>
                      <a:r>
                        <a:rPr kumimoji="0" lang="en-US" sz="2000" b="0" i="0" u="none" strike="noStrike" kern="0" cap="none" spc="4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laurelrecovery.org, and in the Laurel Recovery Group WhatsApp.</a:t>
                      </a:r>
                      <a:endParaRPr kumimoji="0" lang="en-US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1143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364502"/>
                  </a:ext>
                </a:extLst>
              </a:tr>
            </a:tbl>
          </a:graphicData>
        </a:graphic>
      </p:graphicFrame>
      <p:sp>
        <p:nvSpPr>
          <p:cNvPr id="5" name="object 5">
            <a:extLst>
              <a:ext uri="{FF2B5EF4-FFF2-40B4-BE49-F238E27FC236}">
                <a16:creationId xmlns:a16="http://schemas.microsoft.com/office/drawing/2014/main" id="{33A7F935-932C-0A39-E376-B6DF30DAF433}"/>
              </a:ext>
            </a:extLst>
          </p:cNvPr>
          <p:cNvSpPr/>
          <p:nvPr/>
        </p:nvSpPr>
        <p:spPr>
          <a:xfrm>
            <a:off x="1861439" y="6652259"/>
            <a:ext cx="1838960" cy="18415"/>
          </a:xfrm>
          <a:custGeom>
            <a:avLst/>
            <a:gdLst/>
            <a:ahLst/>
            <a:cxnLst/>
            <a:rect l="l" t="t" r="r" b="b"/>
            <a:pathLst>
              <a:path w="1838960" h="18415">
                <a:moveTo>
                  <a:pt x="1838833" y="0"/>
                </a:moveTo>
                <a:lnTo>
                  <a:pt x="0" y="0"/>
                </a:lnTo>
                <a:lnTo>
                  <a:pt x="0" y="18288"/>
                </a:lnTo>
                <a:lnTo>
                  <a:pt x="1838833" y="18288"/>
                </a:lnTo>
                <a:lnTo>
                  <a:pt x="18388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00961BD-0509-019D-A810-2A6B13528C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113726"/>
            <a:ext cx="3682303" cy="557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806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</TotalTime>
  <Words>252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Office Theme</vt:lpstr>
      <vt:lpstr>Announcements, p. 1of 1 03-05-26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Jeanne O'Neil</dc:creator>
  <cp:lastModifiedBy>Jeanne O'Neil</cp:lastModifiedBy>
  <cp:revision>72</cp:revision>
  <dcterms:created xsi:type="dcterms:W3CDTF">2025-09-22T14:00:49Z</dcterms:created>
  <dcterms:modified xsi:type="dcterms:W3CDTF">2026-04-22T22:12:51Z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2025-09-22T00:00:00Z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2025-09-22T00:00:00Z</vt:filetime>
  </property>
  <property fmtid="{D5CDD505-2E9C-101B-9397-08002B2CF9AE}" pid="5" name="Producer">
    <vt:lpwstr>Microsoft® Word for Microsoft 365</vt:lpwstr>
  </property>
</Properties>
</file>